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1" r:id="rId11"/>
    <p:sldId id="265" r:id="rId12"/>
    <p:sldId id="266" r:id="rId13"/>
    <p:sldId id="267" r:id="rId14"/>
    <p:sldId id="268" r:id="rId15"/>
    <p:sldId id="272" r:id="rId16"/>
    <p:sldId id="269" r:id="rId17"/>
    <p:sldId id="270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image" Target="../media/image20.png"/><Relationship Id="rId7" Type="http://schemas.openxmlformats.org/officeDocument/2006/relationships/slide" Target="slide4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13" Type="http://schemas.openxmlformats.org/officeDocument/2006/relationships/image" Target="../media/image43.jpeg"/><Relationship Id="rId3" Type="http://schemas.openxmlformats.org/officeDocument/2006/relationships/image" Target="../media/image32.jpeg"/><Relationship Id="rId7" Type="http://schemas.openxmlformats.org/officeDocument/2006/relationships/image" Target="../media/image37.jpeg"/><Relationship Id="rId12" Type="http://schemas.openxmlformats.org/officeDocument/2006/relationships/image" Target="../media/image42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11" Type="http://schemas.openxmlformats.org/officeDocument/2006/relationships/image" Target="../media/image41.jpeg"/><Relationship Id="rId5" Type="http://schemas.openxmlformats.org/officeDocument/2006/relationships/image" Target="../media/image35.jpeg"/><Relationship Id="rId15" Type="http://schemas.openxmlformats.org/officeDocument/2006/relationships/slide" Target="slide16.xml"/><Relationship Id="rId10" Type="http://schemas.openxmlformats.org/officeDocument/2006/relationships/image" Target="../media/image40.jpeg"/><Relationship Id="rId4" Type="http://schemas.openxmlformats.org/officeDocument/2006/relationships/image" Target="../media/image34.jpeg"/><Relationship Id="rId9" Type="http://schemas.openxmlformats.org/officeDocument/2006/relationships/image" Target="../media/image39.jpeg"/><Relationship Id="rId14" Type="http://schemas.openxmlformats.org/officeDocument/2006/relationships/slide" Target="slide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irkipedia.ru/content/fauna_baykalskoy_prirodnoy_territorii_presmykayushchiesya" TargetMode="External"/><Relationship Id="rId3" Type="http://schemas.microsoft.com/office/2007/relationships/hdphoto" Target="../media/hdphoto1.wdp"/><Relationship Id="rId7" Type="http://schemas.openxmlformats.org/officeDocument/2006/relationships/hyperlink" Target="http://fb.ru/article/327102/fauna-i-flora-baykala" TargetMode="External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virbur.ru/index.php/pribajkalskij-rajon/animal16" TargetMode="External"/><Relationship Id="rId5" Type="http://schemas.openxmlformats.org/officeDocument/2006/relationships/hyperlink" Target="https://&#1089;&#1077;&#1079;&#1086;&#1085;&#1099;-&#1075;&#1086;&#1076;&#1072;.&#1088;&#1092;/&#1048;&#1088;&#1082;&#1091;&#1090;&#1089;&#1082;&#1072;&#1103;%20&#1086;&#1073;&#1083;&#1072;&#1089;&#1090;&#1100;.html" TargetMode="External"/><Relationship Id="rId4" Type="http://schemas.openxmlformats.org/officeDocument/2006/relationships/hyperlink" Target="https://sites.google.com/site/baikaltravel2011/rastitelnyj-i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slide" Target="slide5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Андрей\Desktop\экс.байкал\wallls.com_1101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520" y="2383433"/>
            <a:ext cx="62646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Виртуальная экскурсия      </a:t>
            </a:r>
          </a:p>
          <a:p>
            <a:pPr algn="ctr"/>
            <a:r>
              <a:rPr lang="ru-RU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Растительный и животный мир озера Байкал» </a:t>
            </a:r>
            <a:endParaRPr lang="ru-RU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87736" y="3416424"/>
            <a:ext cx="259228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Подготовила</a:t>
            </a:r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Воспитатель</a:t>
            </a:r>
          </a:p>
          <a:p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категории</a:t>
            </a:r>
          </a:p>
          <a:p>
            <a:r>
              <a:rPr lang="ru-RU" sz="2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Мизерева</a:t>
            </a:r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Ирина</a:t>
            </a:r>
          </a:p>
          <a:p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Васильевна</a:t>
            </a:r>
            <a:endParaRPr lang="ru-RU" sz="20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116632"/>
            <a:ext cx="856895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РОССИЙСКАЯ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ФЕДЕРАЦИЯ ИРКУТСКАЯ ОБЛАСТЬ</a:t>
            </a:r>
          </a:p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Муниципальное бюджетное дошкольное образовательное учреждение</a:t>
            </a:r>
          </a:p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«Детский сад общеразвивающего вида №93» </a:t>
            </a:r>
          </a:p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муниципального образования города Братска</a:t>
            </a:r>
          </a:p>
          <a:p>
            <a:pPr algn="ctr"/>
            <a:endParaRPr lang="ru-RU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39864" y="6309320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2019 </a:t>
            </a:r>
            <a:r>
              <a:rPr lang="ru-RU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год </a:t>
            </a:r>
            <a:endParaRPr lang="ru-RU" b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0266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C:\Users\Андрей\Desktop\экс.байкал\КАРТИНКИ\Рисунок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0563" y="11694"/>
            <a:ext cx="9164563" cy="6846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779912" y="620688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Мясо какой Байкальской рыбы по калорийности превосходит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осетрину?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817" y="888922"/>
            <a:ext cx="4103687" cy="205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5095" y="3460429"/>
            <a:ext cx="3541713" cy="179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294131"/>
            <a:ext cx="4565650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28802" y="4508972"/>
            <a:ext cx="4876800" cy="150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Стрелка влево 2">
            <a:hlinkClick r:id="rId7" action="ppaction://hlinksldjump"/>
          </p:cNvPr>
          <p:cNvSpPr/>
          <p:nvPr/>
        </p:nvSpPr>
        <p:spPr>
          <a:xfrm>
            <a:off x="5724128" y="6032661"/>
            <a:ext cx="1296144" cy="72008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7" action="ppaction://hlinksldjump"/>
              </a:rPr>
              <a:t>Маршрут</a:t>
            </a:r>
            <a:r>
              <a:rPr lang="ru-R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Стрелка вправо 4"/>
          <p:cNvSpPr/>
          <p:nvPr/>
        </p:nvSpPr>
        <p:spPr>
          <a:xfrm>
            <a:off x="7464273" y="6118255"/>
            <a:ext cx="1253282" cy="62068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8" action="ppaction://hlinksldjump"/>
              </a:rPr>
              <a:t>Эпилог</a:t>
            </a:r>
            <a:r>
              <a:rPr lang="ru-R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99168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ндрей\Desktop\экс.байкал\КАРТИНКИ\svet_bliki_zelenyy_kraski_15891_2560x16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Андрей\Desktop\экс.байкал\РАСТЕНИЯ\piht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2361" y="1412776"/>
            <a:ext cx="2967511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27584" y="620688"/>
            <a:ext cx="2376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ПИХТА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42" name="Picture 2" descr="C:\Users\Андрей\Desktop\экс.байкал\РАСТЕНИЯ\2-1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72644"/>
            <a:ext cx="4176464" cy="3316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779912" y="3789040"/>
            <a:ext cx="351377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Пихта отличается от ели тем, что ее хвоинки плоские, а шишки торчат вверх и даже зрелые не падают на землю, а просто с них опадают </a:t>
            </a: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чашуйки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08029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ндрей\Desktop\экс.байкал\КАРТИНКИ\svet_bliki_zelenyy_kraski_15891_2560x16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80590"/>
            <a:ext cx="9144000" cy="70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Андрей\Desktop\экс.байкал\РАСТЕНИЯ\2015-07-ed10e2a4dcd9bff834de23d679a79e30__rsu-1000-8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96752"/>
            <a:ext cx="3590528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Андрей\Desktop\экс.байкал\РАСТЕНИЯ\kedr-sibirskiy-1024x64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0012" y="438154"/>
            <a:ext cx="3780420" cy="3566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9552" y="476672"/>
            <a:ext cx="2592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КЕДР 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16668" y="4221088"/>
            <a:ext cx="42484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Кедр – долговечное растение. Отличается большой высотой, могучим стволом и мощной кроной. </a:t>
            </a:r>
          </a:p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Кедровые орешки – ценный продукт питания. 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53929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Андрей\Desktop\экс.байкал\КАРТИНКИ\svet_bliki_zelenyy_kraski_15891_2560x16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9552" y="548680"/>
            <a:ext cx="2304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ПИЖМА 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266" name="Picture 2" descr="C:\Users\Андрей\Desktop\экс.байкал\РАСТЕНИЯ\f5fba455900868afa23a6ffa301bc9b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84784"/>
            <a:ext cx="3240360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Андрей\Desktop\экс.байкал\РАСТЕНИЯ\Pizhma-lechenie-768x510.jpg.pagespeed.ce.oRc_eH9g3Q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1920" y="617990"/>
            <a:ext cx="4752528" cy="2811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51920" y="3500255"/>
            <a:ext cx="43924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Пижма обыкновенная или дикая рябинка. </a:t>
            </a:r>
          </a:p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Лекарственное растение. Ядовита для крупного рогатого скота. 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23580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Андрей\Desktop\экс.байкал\КАРТИНКИ\svet_bliki_zelenyy_kraski_15891_2560x16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28903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55576" y="692696"/>
            <a:ext cx="2376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ЧЕРНИКА 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290" name="Picture 2" descr="C:\Users\Андрей\Desktop\экс.байкал\РАСТЕНИЯ\rykunova1430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77471"/>
            <a:ext cx="4104456" cy="3447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Андрей\Desktop\экс.байкал\РАСТЕНИЯ\chernika-yagodi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829" y="4852487"/>
            <a:ext cx="2381250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C:\Users\Андрей\Desktop\экс.байкал\РАСТЕНИЯ\1240706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87949" y="548681"/>
            <a:ext cx="3760515" cy="2812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964923" y="3645023"/>
            <a:ext cx="381642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Русское название «черника» произошло от цвета ягод и того, что они чернят руки и рот.</a:t>
            </a:r>
          </a:p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На зиму листья опадают, а зеленые веточки зимуют под снегом. </a:t>
            </a:r>
          </a:p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Ценное пищевое и лекарственное растение. 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9535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Андрей\Desktop\экс.байкал\КАРТИНКИ\svet_bliki_zelenyy_kraski_15891_2560x16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52550"/>
            <a:ext cx="9144000" cy="7009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46949033"/>
              </p:ext>
            </p:extLst>
          </p:nvPr>
        </p:nvGraphicFramePr>
        <p:xfrm>
          <a:off x="1525078" y="1268759"/>
          <a:ext cx="6094920" cy="42718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3730"/>
                <a:gridCol w="1523730"/>
                <a:gridCol w="1523730"/>
                <a:gridCol w="1523730"/>
              </a:tblGrid>
              <a:tr h="103114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03114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104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104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432336" y="98529"/>
            <a:ext cx="43204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«Убери лишнее, кроме ягод»</a:t>
            </a:r>
          </a:p>
        </p:txBody>
      </p:sp>
      <p:pic>
        <p:nvPicPr>
          <p:cNvPr id="5124" name="Picture 4" descr="C:\Users\Андрей\Desktop\экс.байкал\РАСТЕНИЯ\chernika-yagod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14083" y="1268760"/>
            <a:ext cx="1528080" cy="1080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Андрей\Desktop\экс.байкал\РАСТЕНИЯ\chernika-yagod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92576" y="2368093"/>
            <a:ext cx="1478657" cy="1117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Андрей\Desktop\экс.байкал\РАСТЕНИЯ\chernika-yagod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5079" y="3356992"/>
            <a:ext cx="1550665" cy="1172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C:\Users\Андрей\Desktop\экс.байкал\РАСТЕНИЯ\chernika-yagod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60793" y="4529294"/>
            <a:ext cx="1481507" cy="967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C:\Users\Андрей\Desktop\экс.байкал\РАСТЕНИЯ\chernika-yagod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75744" y="4529294"/>
            <a:ext cx="1478657" cy="1027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9" name="Picture 9" descr="C:\Users\Андрей\Desktop\экс.байкал\РАСТЕНИЯ\chernika-yagod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02011" y="1268760"/>
            <a:ext cx="1540289" cy="1080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C:\Users\Андрей\Desktop\экс.байкал\РАСТЕНИЯ\Pizhma-lechenie-768x510.jpg.pagespeed.ce.oRc_eH9g3Q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3160" y="1268759"/>
            <a:ext cx="1501242" cy="1069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31" name="Picture 11" descr="C:\Users\Андрей\Desktop\экс.байкал\РАСТЕНИЯ\Pizhma-lechenie-768x510.jpg.pagespeed.ce.oRc_eH9g3Q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02011" y="2370772"/>
            <a:ext cx="1540289" cy="1095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C:\Users\Андрей\Desktop\экс.байкал\РАСТЕНИЯ\Pizhma-lechenie-768x510.jpg.pagespeed.ce.oRc_eH9g3Q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74640" y="3356992"/>
            <a:ext cx="1479762" cy="1172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33" name="Picture 13" descr="C:\Users\Андрей\Desktop\экс.байкал\РАСТЕНИЯ\Pizhma-lechenie-768x510.jpg.pagespeed.ce.oRc_eH9g3Q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529294"/>
            <a:ext cx="1588793" cy="1027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C:\Users\Андрей\Desktop\экс.байкал\РАСТЕНИЯ\2015-07-ed10e2a4dcd9bff834de23d679a79e30__rsu-1000-800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68759"/>
            <a:ext cx="1478657" cy="1069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35" name="Picture 15" descr="C:\Users\Андрей\Desktop\экс.байкал\РАСТЕНИЯ\2015-07-ed10e2a4dcd9bff834de23d679a79e30__rsu-1000-800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75744" y="2370771"/>
            <a:ext cx="1478657" cy="1115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36" name="Picture 16" descr="C:\Users\Андрей\Desktop\экс.байкал\РАСТЕНИЯ\2015-07-ed10e2a4dcd9bff834de23d679a79e30__rsu-1000-800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54402" y="3452420"/>
            <a:ext cx="1496255" cy="1076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37" name="Picture 17" descr="C:\Users\Андрей\Desktop\экс.байкал\РАСТЕНИЯ\2015-07-ed10e2a4dcd9bff834de23d679a79e30__rsu-1000-800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5079" y="4538787"/>
            <a:ext cx="1528080" cy="1018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38" name="Picture 18" descr="C:\Users\Андрей\Desktop\экс.байкал\РАСТЕНИЯ\kedr-sibirskiy-1024x643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5079" y="2348905"/>
            <a:ext cx="1550665" cy="1137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39" name="Picture 19" descr="C:\Users\Андрей\Desktop\экс.байкал\РАСТЕНИЯ\kedr-sibirskiy-1024x643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71233" y="3466769"/>
            <a:ext cx="1571068" cy="1062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трелка влево 1">
            <a:hlinkClick r:id="rId14" action="ppaction://hlinksldjump"/>
          </p:cNvPr>
          <p:cNvSpPr/>
          <p:nvPr/>
        </p:nvSpPr>
        <p:spPr>
          <a:xfrm>
            <a:off x="4592576" y="6021288"/>
            <a:ext cx="1458081" cy="648072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hlinkClick r:id="rId14" action="ppaction://hlinksldjump"/>
              </a:rPr>
              <a:t>Маршрут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трелка вправо 2">
            <a:hlinkClick r:id="rId15" action="ppaction://hlinksldjump"/>
          </p:cNvPr>
          <p:cNvSpPr/>
          <p:nvPr/>
        </p:nvSpPr>
        <p:spPr>
          <a:xfrm>
            <a:off x="6614985" y="5998976"/>
            <a:ext cx="1440160" cy="69269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hlinkClick r:id="rId15" action="ppaction://hlinksldjump"/>
              </a:rPr>
              <a:t>Эпилог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58972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5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0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5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4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51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51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5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5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51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5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2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51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51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5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5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9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51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1000"/>
                                        <p:tgtEl>
                                          <p:spTgt spid="51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7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51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10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6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5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3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Андрей\Desktop\экс.байкал\КАРТИНКИ\Рисунок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483769" y="692696"/>
            <a:ext cx="362647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ЭПИЛОГ 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1772816"/>
            <a:ext cx="6030416" cy="46542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1" dirty="0">
                <a:latin typeface="Bookman Old Style" panose="02050604050505020204" pitchFamily="18" charset="0"/>
              </a:rPr>
              <a:t>Горжусь я тем, что я живу в Сибири!</a:t>
            </a:r>
          </a:p>
          <a:p>
            <a:pPr>
              <a:lnSpc>
                <a:spcPct val="150000"/>
              </a:lnSpc>
            </a:pPr>
            <a:r>
              <a:rPr lang="ru-RU" sz="2000" b="1" dirty="0">
                <a:latin typeface="Bookman Old Style" panose="02050604050505020204" pitchFamily="18" charset="0"/>
              </a:rPr>
              <a:t>И что с Байкалом связана судьба!</a:t>
            </a:r>
          </a:p>
          <a:p>
            <a:pPr>
              <a:lnSpc>
                <a:spcPct val="150000"/>
              </a:lnSpc>
            </a:pPr>
            <a:r>
              <a:rPr lang="ru-RU" sz="2000" b="1" dirty="0">
                <a:latin typeface="Bookman Old Style" panose="02050604050505020204" pitchFamily="18" charset="0"/>
              </a:rPr>
              <a:t>Суровый нрав и крепости характер...</a:t>
            </a:r>
          </a:p>
          <a:p>
            <a:pPr>
              <a:lnSpc>
                <a:spcPct val="150000"/>
              </a:lnSpc>
            </a:pPr>
            <a:r>
              <a:rPr lang="ru-RU" sz="2000" b="1" dirty="0">
                <a:latin typeface="Bookman Old Style" panose="02050604050505020204" pitchFamily="18" charset="0"/>
              </a:rPr>
              <a:t>Добрейшим ну никак нельзя назвать...</a:t>
            </a:r>
          </a:p>
          <a:p>
            <a:pPr>
              <a:lnSpc>
                <a:spcPct val="150000"/>
              </a:lnSpc>
            </a:pPr>
            <a:r>
              <a:rPr lang="ru-RU" sz="2000" b="1" dirty="0">
                <a:latin typeface="Bookman Old Style" panose="02050604050505020204" pitchFamily="18" charset="0"/>
              </a:rPr>
              <a:t>Наверно не найдется в мире мастер,</a:t>
            </a:r>
          </a:p>
          <a:p>
            <a:pPr>
              <a:lnSpc>
                <a:spcPct val="150000"/>
              </a:lnSpc>
            </a:pPr>
            <a:r>
              <a:rPr lang="ru-RU" sz="2000" b="1" dirty="0">
                <a:latin typeface="Bookman Old Style" panose="02050604050505020204" pitchFamily="18" charset="0"/>
              </a:rPr>
              <a:t>Портрет Байкала в красках написать...</a:t>
            </a:r>
          </a:p>
          <a:p>
            <a:pPr>
              <a:lnSpc>
                <a:spcPct val="150000"/>
              </a:lnSpc>
            </a:pPr>
            <a:r>
              <a:rPr lang="ru-RU" sz="2000" b="1" dirty="0">
                <a:latin typeface="Bookman Old Style" panose="02050604050505020204" pitchFamily="18" charset="0"/>
              </a:rPr>
              <a:t>Здесь плещется воды запас вселенной!</a:t>
            </a:r>
          </a:p>
          <a:p>
            <a:pPr>
              <a:lnSpc>
                <a:spcPct val="150000"/>
              </a:lnSpc>
            </a:pPr>
            <a:r>
              <a:rPr lang="ru-RU" sz="2000" b="1" dirty="0">
                <a:latin typeface="Bookman Old Style" panose="02050604050505020204" pitchFamily="18" charset="0"/>
              </a:rPr>
              <a:t>Богатым мехом нерпа шелестит,</a:t>
            </a:r>
          </a:p>
          <a:p>
            <a:pPr>
              <a:lnSpc>
                <a:spcPct val="150000"/>
              </a:lnSpc>
            </a:pPr>
            <a:r>
              <a:rPr lang="ru-RU" sz="2000" b="1" dirty="0">
                <a:latin typeface="Bookman Old Style" panose="02050604050505020204" pitchFamily="18" charset="0"/>
              </a:rPr>
              <a:t>Отсюда, по преданью к Енисею</a:t>
            </a:r>
          </a:p>
          <a:p>
            <a:pPr>
              <a:lnSpc>
                <a:spcPct val="150000"/>
              </a:lnSpc>
            </a:pPr>
            <a:r>
              <a:rPr lang="ru-RU" sz="2000" b="1" dirty="0">
                <a:latin typeface="Bookman Old Style" panose="02050604050505020204" pitchFamily="18" charset="0"/>
              </a:rPr>
              <a:t>С Байкала тайно Ангара сбежит...</a:t>
            </a:r>
          </a:p>
        </p:txBody>
      </p:sp>
    </p:spTree>
    <p:extLst>
      <p:ext uri="{BB962C8B-B14F-4D97-AF65-F5344CB8AC3E}">
        <p14:creationId xmlns:p14="http://schemas.microsoft.com/office/powerpoint/2010/main" xmlns="" val="1077300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Андрей\Desktop\экс.байкал\КАРТИНКИ\Рисунок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195736" y="692696"/>
            <a:ext cx="460928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ИСТОЧНИКИ 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59632" y="2348880"/>
            <a:ext cx="68407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sites.google.com/site/baikaltravel2011/rastitelnyj-i</a:t>
            </a:r>
            <a:endParaRPr lang="ru-RU" dirty="0" smtClean="0"/>
          </a:p>
          <a:p>
            <a:r>
              <a:rPr lang="en-US" dirty="0">
                <a:hlinkClick r:id="rId5"/>
              </a:rPr>
              <a:t>https://</a:t>
            </a:r>
            <a:r>
              <a:rPr lang="ru-RU" dirty="0">
                <a:hlinkClick r:id="rId5"/>
              </a:rPr>
              <a:t>сезоны-</a:t>
            </a:r>
            <a:r>
              <a:rPr lang="ru-RU" dirty="0" err="1">
                <a:hlinkClick r:id="rId5"/>
              </a:rPr>
              <a:t>года.рф</a:t>
            </a:r>
            <a:r>
              <a:rPr lang="ru-RU" dirty="0">
                <a:hlinkClick r:id="rId5"/>
              </a:rPr>
              <a:t>/Иркутская%20область.</a:t>
            </a:r>
            <a:r>
              <a:rPr lang="en-US" dirty="0" smtClean="0">
                <a:hlinkClick r:id="rId5"/>
              </a:rPr>
              <a:t>html</a:t>
            </a:r>
            <a:endParaRPr lang="ru-RU" dirty="0" smtClean="0"/>
          </a:p>
          <a:p>
            <a:r>
              <a:rPr lang="en-US" dirty="0">
                <a:hlinkClick r:id="rId6"/>
              </a:rPr>
              <a:t>http://</a:t>
            </a:r>
            <a:r>
              <a:rPr lang="en-US" dirty="0" smtClean="0">
                <a:hlinkClick r:id="rId6"/>
              </a:rPr>
              <a:t>virbur.ru/index.php/pribajkalskij-rajon/animal16</a:t>
            </a:r>
            <a:endParaRPr lang="ru-RU" dirty="0" smtClean="0"/>
          </a:p>
          <a:p>
            <a:r>
              <a:rPr lang="en-US" dirty="0">
                <a:hlinkClick r:id="rId7"/>
              </a:rPr>
              <a:t>http://</a:t>
            </a:r>
            <a:r>
              <a:rPr lang="en-US" dirty="0" smtClean="0">
                <a:hlinkClick r:id="rId7"/>
              </a:rPr>
              <a:t>fb.ru/article/327102/fauna-i-flora-baykala</a:t>
            </a:r>
            <a:endParaRPr lang="ru-RU" dirty="0" smtClean="0"/>
          </a:p>
          <a:p>
            <a:r>
              <a:rPr lang="en-US" dirty="0">
                <a:hlinkClick r:id="rId8"/>
              </a:rPr>
              <a:t>http://</a:t>
            </a:r>
            <a:r>
              <a:rPr lang="en-US" dirty="0" smtClean="0">
                <a:hlinkClick r:id="rId8"/>
              </a:rPr>
              <a:t>irkipedia.ru/content/fauna_baykalskoy_prirodnoy_territorii_presmykayushchiesya</a:t>
            </a:r>
            <a:endParaRPr lang="ru-RU" dirty="0" smtClean="0"/>
          </a:p>
          <a:p>
            <a:r>
              <a:rPr lang="en-US" dirty="0">
                <a:hlinkClick r:id="rId8"/>
              </a:rPr>
              <a:t>http://</a:t>
            </a:r>
            <a:r>
              <a:rPr lang="en-US" dirty="0" smtClean="0">
                <a:hlinkClick r:id="rId8"/>
              </a:rPr>
              <a:t>irkipedia.ru/content/fauna_baykalskoy_prirodnoy_territorii_presmykayushchiesya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26274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Андрей\Desktop\экс.байкал\КАРТИНКИ\Рисунок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4894"/>
            <a:ext cx="9144000" cy="6882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95537" y="548680"/>
            <a:ext cx="216024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  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03848" y="1235009"/>
            <a:ext cx="45365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Знакомить детей с природой родного края.  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5537" y="556436"/>
            <a:ext cx="3600399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Цель  экскурсии:   </a:t>
            </a:r>
            <a:endParaRPr lang="ru-RU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64887" y="1988840"/>
            <a:ext cx="331236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Задачи: </a:t>
            </a:r>
            <a:endParaRPr lang="ru-RU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55777" y="4116987"/>
            <a:ext cx="561662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555776" y="2142095"/>
            <a:ext cx="430222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ривлечь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внимание к неповторимой красоте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Байкала;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Вызвать интерес к познанию флоры и фауны родного края; </a:t>
            </a:r>
            <a:endParaRPr lang="ru-RU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u-RU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u-RU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555776" y="4121498"/>
            <a:ext cx="473427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Воспитывать любовь к своей Родине, к своему сибирскому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краю. </a:t>
            </a:r>
            <a:endParaRPr lang="ru-RU" sz="20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2054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 descr="C:\Users\Андрей\Desktop\экс.байкал\КАРТИНКИ\Рисунок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Есть в тайге сибирской нашей</a:t>
            </a:r>
          </a:p>
          <a:p>
            <a:pPr marL="0" indent="0">
              <a:buNone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Больше моря чудо-чаша.</a:t>
            </a:r>
          </a:p>
          <a:p>
            <a:pPr marL="0" indent="0">
              <a:buNone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Это – озеро Байкал</a:t>
            </a:r>
          </a:p>
          <a:p>
            <a:pPr marL="0" indent="0">
              <a:buNone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окруженье диких скал.</a:t>
            </a:r>
          </a:p>
          <a:p>
            <a:pPr marL="0" indent="0" algn="ctr">
              <a:buNone/>
            </a:pP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Степанов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Виктор</a:t>
            </a:r>
          </a:p>
        </p:txBody>
      </p:sp>
      <p:sp>
        <p:nvSpPr>
          <p:cNvPr id="4" name="Прямоугольник 3"/>
          <p:cNvSpPr/>
          <p:nvPr/>
        </p:nvSpPr>
        <p:spPr>
          <a:xfrm rot="10800000" flipV="1">
            <a:off x="2123728" y="152924"/>
            <a:ext cx="432048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60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743674" y="525675"/>
            <a:ext cx="30805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Пролог</a:t>
            </a:r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85361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Андрей\Desktop\экс.байкал\КАРТИНКИ\Рисунок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3381"/>
            <a:ext cx="913696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483768" y="620688"/>
            <a:ext cx="35283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4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9001" y="332656"/>
            <a:ext cx="806143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Маршрут экскурсии 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Users\Андрей\Desktop\экс.байкал\КАРТИНКИ\4053557_large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3" y="1453628"/>
            <a:ext cx="3890164" cy="3343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Андрей\Desktop\экс.байкал\КАРТИНКИ\lapave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16897" y="2492896"/>
            <a:ext cx="3528392" cy="3687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55576" y="4941168"/>
            <a:ext cx="33123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Животный мир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04929" y="6276005"/>
            <a:ext cx="29523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Растительный мир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Блок-схема: альтернативный процесс 5">
            <a:hlinkClick r:id="rId5" action="ppaction://hlinksldjump"/>
          </p:cNvPr>
          <p:cNvSpPr/>
          <p:nvPr/>
        </p:nvSpPr>
        <p:spPr>
          <a:xfrm>
            <a:off x="3347864" y="4149080"/>
            <a:ext cx="900100" cy="504056"/>
          </a:xfrm>
          <a:prstGeom prst="flowChartAlternateProcess">
            <a:avLst/>
          </a:prstGeom>
          <a:solidFill>
            <a:srgbClr val="FF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альтернативный процесс 6">
            <a:hlinkClick r:id="rId6" action="ppaction://hlinksldjump"/>
          </p:cNvPr>
          <p:cNvSpPr/>
          <p:nvPr/>
        </p:nvSpPr>
        <p:spPr>
          <a:xfrm>
            <a:off x="7596336" y="5517232"/>
            <a:ext cx="864096" cy="576064"/>
          </a:xfrm>
          <a:prstGeom prst="flowChartAlternateProcess">
            <a:avLst/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29692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Андрей\Desktop\экс.байкал\КАРТИНКИ\Рисунок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9552" y="548680"/>
            <a:ext cx="3024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ГОЛОМЯНКА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88024" y="2857558"/>
            <a:ext cx="388843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Голомянки - полупрозрачные, живородящие рыбы, без чешуи и плавательного пузыря с содержание жира в мышечной массе свыше 40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%. Голомянка 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может жить у дна Байкала.</a:t>
            </a:r>
          </a:p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Голомянка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является пищей для многих животных обитающих в озере. Ею питается нерпа и омуль</a:t>
            </a:r>
          </a:p>
        </p:txBody>
      </p:sp>
      <p:pic>
        <p:nvPicPr>
          <p:cNvPr id="1029" name="Picture 5" descr="C:\Users\Андрей\Desktop\экс.байкал\РЫБЫ\golomiank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0653" y="1401010"/>
            <a:ext cx="2622134" cy="2411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Андрей\Desktop\экс.байкал\РЫБЫ\90e3fc545057c44e7972b8d7dab17ec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57625"/>
            <a:ext cx="3245934" cy="2394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Андрей\Desktop\экс.байкал\РЫБЫ\13007fc6f0010d9d5bb0022cf9504fa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99547" y="4148381"/>
            <a:ext cx="3325506" cy="2494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32880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Андрей\Desktop\экс.байкал\КАРТИНКИ\Рисунок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2762"/>
            <a:ext cx="9144000" cy="6870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Андрей\Desktop\экс.байкал\РЫБЫ\p8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3781" y="1412776"/>
            <a:ext cx="3096344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3568" y="692696"/>
            <a:ext cx="3168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ЭПИШУРА 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39952" y="2813144"/>
            <a:ext cx="396044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Байкальская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эпишура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—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вид планктонных ракообразных из подкласса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веслоногих.</a:t>
            </a:r>
          </a:p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Обитает только в Байкале.</a:t>
            </a:r>
          </a:p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Это санитар Байкала. </a:t>
            </a:r>
          </a:p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Один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из наиболее известных эндемиков озера Байкал. </a:t>
            </a: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Эпишура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потребляет основную массу байкальских водорослей и является важным объектом питания байкальского омуля.</a:t>
            </a:r>
          </a:p>
        </p:txBody>
      </p:sp>
      <p:pic>
        <p:nvPicPr>
          <p:cNvPr id="2050" name="Picture 2" descr="C:\Users\Андрей\Desktop\экс.байкал\РЫБЫ\article_icon_668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4293096"/>
            <a:ext cx="3096344" cy="2379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Андрей\Desktop\экс.байкал\РЫБЫ\baik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5212" y="385377"/>
            <a:ext cx="3089920" cy="2054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68780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Андрей\Desktop\экс.байкал\КАРТИНКИ\Рисунок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Андрей\Desktop\экс.байкал\РЫБЫ\oset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9615" y="1277471"/>
            <a:ext cx="3524250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99592" y="692696"/>
            <a:ext cx="2664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ОСЕТР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32598" y="3068960"/>
            <a:ext cx="345638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Семейство осетровых рыб - это ценная промысловая порода, их мясо и икра пользуются спросом и имеют отличный вкус.</a:t>
            </a:r>
          </a:p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наши дни их количество сократилось из-за отрицательной деятельности человека.</a:t>
            </a:r>
          </a:p>
        </p:txBody>
      </p:sp>
      <p:pic>
        <p:nvPicPr>
          <p:cNvPr id="4" name="Picture 2" descr="C:\Users\Андрей\Desktop\экс.байкал\РЫБЫ\12e5dcaa1b8a87bc730ec7b4afd2712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76672"/>
            <a:ext cx="4153644" cy="2353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Андрей\Desktop\экс.байкал\РЫБЫ\52037024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9615" y="4367691"/>
            <a:ext cx="3524250" cy="2135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07702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Андрей\Desktop\экс.байкал\КАРТИНКИ\Рисунок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Андрей\Desktop\экс.байкал\РЫБЫ\harius-evropejs-animal-reader.ru_-1024x68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1075" y="1202714"/>
            <a:ext cx="3581289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55576" y="548680"/>
            <a:ext cx="2592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ХАРИУС 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91980" y="3284984"/>
            <a:ext cx="439248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Хариус является родственником рыб, которые относятся к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лососевому виду. </a:t>
            </a: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Хариусам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нравятся водоёмы, в которых достаточно низкая температура. </a:t>
            </a: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Как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правило, эти обитатели водоёма находятся там, где каменистое дно. </a:t>
            </a:r>
            <a:endParaRPr lang="ru-RU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i="1" dirty="0"/>
          </a:p>
        </p:txBody>
      </p:sp>
      <p:pic>
        <p:nvPicPr>
          <p:cNvPr id="4" name="Picture 2" descr="C:\Users\Андрей\Desktop\экс.байкал\РЫБЫ\1445340668_harius-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3250" y="4293096"/>
            <a:ext cx="3559114" cy="2400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Андрей\Desktop\экс.байкал\РЫБЫ\166__1605__object__1359708374-115-2znrf5u7jxyn2xrl9mi7ey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91980" y="553448"/>
            <a:ext cx="4140460" cy="2587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24325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ндрей\Desktop\экс.байкал\КАРТИНКИ\Рисунок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6276" y="333466"/>
            <a:ext cx="33843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БАЙКАЛЬСКАЯ </a:t>
            </a:r>
          </a:p>
          <a:p>
            <a:pPr algn="ctr"/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НЕРПА 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3" name="Picture 3" descr="C:\Users\Андрей\Desktop\экс.байкал\РЫБЫ\5123835_xlarg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988840"/>
            <a:ext cx="3240360" cy="3143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499992" y="3995678"/>
            <a:ext cx="424847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Это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одно единственное млекопитающее животное на Байкале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Животное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везде покрыто густым и жестким волосяным покровом. Нет его только на глазах и ноздрях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1980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году нерпа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была занесена в Красную книгу.</a:t>
            </a:r>
          </a:p>
        </p:txBody>
      </p:sp>
      <p:pic>
        <p:nvPicPr>
          <p:cNvPr id="2051" name="Picture 3" descr="C:\Users\Андрей\Desktop\экс.байкал\РЫБЫ\9b139229b02694cee516d0b33c10918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130591"/>
            <a:ext cx="2556284" cy="2805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Андрей\Desktop\экс.байкал\РЫБЫ\na-baykale-v-mestah-massovoy-gibeli-nerpy-issleduyut-vodu_2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68547" y="321694"/>
            <a:ext cx="2691579" cy="2805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79292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465</TotalTime>
  <Words>516</Words>
  <Application>Microsoft Office PowerPoint</Application>
  <PresentationFormat>Экран (4:3)</PresentationFormat>
  <Paragraphs>88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 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Андрей</dc:creator>
  <cp:lastModifiedBy>USER</cp:lastModifiedBy>
  <cp:revision>40</cp:revision>
  <dcterms:created xsi:type="dcterms:W3CDTF">2018-02-25T13:50:35Z</dcterms:created>
  <dcterms:modified xsi:type="dcterms:W3CDTF">2019-03-12T12:58:35Z</dcterms:modified>
</cp:coreProperties>
</file>