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69" r:id="rId7"/>
    <p:sldId id="270" r:id="rId8"/>
    <p:sldId id="271" r:id="rId9"/>
    <p:sldId id="264" r:id="rId10"/>
    <p:sldId id="262" r:id="rId11"/>
    <p:sldId id="265" r:id="rId12"/>
    <p:sldId id="277" r:id="rId13"/>
    <p:sldId id="275" r:id="rId14"/>
    <p:sldId id="278" r:id="rId15"/>
    <p:sldId id="279" r:id="rId16"/>
    <p:sldId id="28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7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1.jpeg"/><Relationship Id="rId10" Type="http://schemas.openxmlformats.org/officeDocument/2006/relationships/image" Target="../media/image33.png"/><Relationship Id="rId4" Type="http://schemas.openxmlformats.org/officeDocument/2006/relationships/audio" Target="../media/audio6.wav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52;&#1072;&#1096;&#1072;%20&#1080;%20&#1052;&#1077;&#1076;&#1074;&#1077;&#1076;&#1100;.mp3" TargetMode="External"/><Relationship Id="rId1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40;&#1087;&#1087;&#1083;&#1086;&#1076;&#1080;&#1089;&#1084;&#1077;&#1085;&#1090;&#1099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50;&#1088;&#1072;&#1089;&#1085;&#1072;&#1103;%20&#1064;&#1072;&#1087;&#1086;&#1095;&#1082;&#1072;.mp3" TargetMode="External"/><Relationship Id="rId1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40;&#1087;&#1087;&#1083;&#1086;&#1076;&#1080;&#1089;&#1084;&#1077;&#1085;&#1090;&#1099;.mp3" TargetMode="External"/><Relationship Id="rId6" Type="http://schemas.openxmlformats.org/officeDocument/2006/relationships/slide" Target="slide11.xml"/><Relationship Id="rId5" Type="http://schemas.openxmlformats.org/officeDocument/2006/relationships/image" Target="../media/image1.jpeg"/><Relationship Id="rId15" Type="http://schemas.openxmlformats.org/officeDocument/2006/relationships/slide" Target="slide4.xml"/><Relationship Id="rId4" Type="http://schemas.openxmlformats.org/officeDocument/2006/relationships/audio" Target="../media/audio1.wav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slide" Target="slide11.xml"/><Relationship Id="rId12" Type="http://schemas.microsoft.com/office/2007/relationships/hdphoto" Target="../media/hdphoto3.wdp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20" Type="http://schemas.openxmlformats.org/officeDocument/2006/relationships/slide" Target="slide13.xml"/><Relationship Id="rId1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55;&#1086;&#1084;&#1086;&#1075;&#1072;&#1090;&#1086;&#1088;.mp3" TargetMode="External"/><Relationship Id="rId6" Type="http://schemas.openxmlformats.org/officeDocument/2006/relationships/image" Target="../media/image2.jpeg"/><Relationship Id="rId5" Type="http://schemas.openxmlformats.org/officeDocument/2006/relationships/slide" Target="slide1.xml"/><Relationship Id="rId15" Type="http://schemas.openxmlformats.org/officeDocument/2006/relationships/image" Target="../media/image7.jpeg"/><Relationship Id="rId10" Type="http://schemas.openxmlformats.org/officeDocument/2006/relationships/image" Target="../media/image4.png"/><Relationship Id="rId19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3.jpeg"/><Relationship Id="rId14" Type="http://schemas.openxmlformats.org/officeDocument/2006/relationships/image" Target="../media/image6.png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2;&#1041;&#1044;&#1054;&#1059;%20&#1044;&#1057;&#1054;&#1042;%20&#8470;93%20&#1052;&#1080;&#1079;&#1077;&#1088;&#1077;&#1074;&#1072;%20&#1048;&#1088;&#1080;&#1085;&#1072;%20&#1042;&#1072;&#1089;&#1080;&#1083;&#1100;&#1077;&#1074;&#1085;&#1072;\&#1040;&#1087;&#1087;&#1083;&#1086;&#1076;&#1080;&#1089;&#1084;&#1077;&#1085;&#1090;&#1099;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692696"/>
            <a:ext cx="7200800" cy="16561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РОССИЙСКАЯ ФЕДЕРАЦИЯ ИРКУТСКАЯ ОБЛАСТЬ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вида №93»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города Братска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                формированию элементарных математических представлений для детей 5-6 лет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с любимыми героями!»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воспитатель1 категории 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Мизерева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Васильевна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Братск, 2019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491880" y="4868863"/>
            <a:ext cx="2908920" cy="7699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1266" name="Picture 2" descr="C:\Users\USER\Downloads\19839cc2a099771f993473863776cc603efbb535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764704"/>
            <a:ext cx="533400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1052736"/>
            <a:ext cx="864096" cy="86409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1052736"/>
            <a:ext cx="864096" cy="1008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67944" y="836712"/>
            <a:ext cx="864096" cy="1008112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858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858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865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865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8588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858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C:\Users\USER\Downloads\1-1.png"/>
          <p:cNvPicPr>
            <a:picLocks noChangeAspect="1" noChangeArrowheads="1"/>
          </p:cNvPicPr>
          <p:nvPr/>
        </p:nvPicPr>
        <p:blipFill>
          <a:blip r:embed="rId11" cstate="print"/>
          <a:srcRect l="31888" t="1001" r="35038"/>
          <a:stretch>
            <a:fillRect/>
          </a:stretch>
        </p:blipFill>
        <p:spPr bwMode="auto">
          <a:xfrm>
            <a:off x="971600" y="2636911"/>
            <a:ext cx="2016224" cy="3394687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1547664" y="836712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Вставь пропущенную</a:t>
            </a:r>
          </a:p>
          <a:p>
            <a:pPr algn="ctr"/>
            <a:r>
              <a:rPr lang="ru-RU" dirty="0" smtClean="0"/>
              <a:t>фигуру</a:t>
            </a:r>
            <a:endParaRPr lang="ru-RU" dirty="0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248 L -0.00781 -0.219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987824" y="1556792"/>
            <a:ext cx="3456384" cy="33843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1916832"/>
            <a:ext cx="165618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USER\Downloads\s1200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387" t="11274" r="6646" b="63470"/>
          <a:stretch>
            <a:fillRect/>
          </a:stretch>
        </p:blipFill>
        <p:spPr bwMode="auto">
          <a:xfrm>
            <a:off x="3995936" y="2060848"/>
            <a:ext cx="470452" cy="50405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067944" y="5373216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59832" y="4725144"/>
            <a:ext cx="504056" cy="482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949280"/>
            <a:ext cx="432048" cy="4103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915816" y="188640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2996952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23728" y="4005064"/>
            <a:ext cx="432048" cy="4823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7744" y="5085184"/>
            <a:ext cx="504056" cy="4823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33265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1916832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4941168"/>
            <a:ext cx="1728192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283968" y="404664"/>
            <a:ext cx="1060704" cy="9144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4293096"/>
            <a:ext cx="432048" cy="410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404664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USER\Downloads\467022_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3501008"/>
            <a:ext cx="2757289" cy="2757289"/>
          </a:xfrm>
          <a:prstGeom prst="rect">
            <a:avLst/>
          </a:prstGeom>
          <a:noFill/>
        </p:spPr>
      </p:pic>
      <p:sp>
        <p:nvSpPr>
          <p:cNvPr id="24" name="Выноска-облако 23"/>
          <p:cNvSpPr/>
          <p:nvPr/>
        </p:nvSpPr>
        <p:spPr>
          <a:xfrm>
            <a:off x="611560" y="1556792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Собери в обруч</a:t>
            </a:r>
          </a:p>
          <a:p>
            <a:pPr algn="ctr"/>
            <a:r>
              <a:rPr lang="ru-RU" dirty="0" smtClean="0"/>
              <a:t>подходящие</a:t>
            </a:r>
          </a:p>
          <a:p>
            <a:pPr algn="ctr"/>
            <a:r>
              <a:rPr lang="ru-RU" dirty="0" smtClean="0"/>
              <a:t>фигуры</a:t>
            </a:r>
            <a:endParaRPr lang="ru-RU" dirty="0"/>
          </a:p>
        </p:txBody>
      </p:sp>
      <p:pic>
        <p:nvPicPr>
          <p:cNvPr id="9218" name="Picture 2" descr="C:\Users\USER\Downloads\s1200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" t="53367" r="75742" b="28112"/>
          <a:stretch>
            <a:fillRect/>
          </a:stretch>
        </p:blipFill>
        <p:spPr bwMode="auto">
          <a:xfrm>
            <a:off x="4788024" y="1844824"/>
            <a:ext cx="864096" cy="792088"/>
          </a:xfrm>
          <a:prstGeom prst="rect">
            <a:avLst/>
          </a:prstGeom>
          <a:noFill/>
        </p:spPr>
      </p:pic>
      <p:pic>
        <p:nvPicPr>
          <p:cNvPr id="9221" name="Picture 5" descr="C:\Users\USER\Downloads\simvoly_k_blokam_denesha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57" t="36350" r="5428" b="36350"/>
          <a:stretch>
            <a:fillRect/>
          </a:stretch>
        </p:blipFill>
        <p:spPr bwMode="auto">
          <a:xfrm>
            <a:off x="4499992" y="2132856"/>
            <a:ext cx="448665" cy="432048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5220072" y="6021288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16216" y="3645024"/>
            <a:ext cx="504056" cy="4823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12360" y="5013176"/>
            <a:ext cx="504056" cy="4823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96136" y="26064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20272" y="548680"/>
            <a:ext cx="504056" cy="4823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40152" y="1340768"/>
            <a:ext cx="504056" cy="4823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244408" y="4293096"/>
            <a:ext cx="504056" cy="4823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763688" y="836712"/>
            <a:ext cx="504056" cy="4823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2.01663E-6 C 0.07395 0.11712 0.14791 0.23447 0.18177 0.28621 C 0.21562 0.33795 0.20191 0.30908 0.20295 0.31047 C 0.20399 0.31185 0.18732 0.29037 0.18784 0.2943 C 0.18836 0.29822 0.20295 0.32779 0.20607 0.33449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01109E-6 C 0.00313 -0.00278 0.00643 -0.00486 0.00921 -0.00809 C 0.0125 -0.01179 0.01407 -0.01918 0.01823 -0.0201 C 0.0283 -0.02218 0.03855 -0.01756 0.04862 -0.01618 C 0.05573 -0.00232 0.06094 0.00253 0.07275 0.00808 C 0.07483 0.01201 0.07605 0.01709 0.07882 0.02009 C 0.08143 0.02286 0.08507 0.0224 0.08803 0.02425 C 0.09132 0.02633 0.0941 0.02956 0.09705 0.03233 C 0.1191 0.02725 0.11789 0.03072 0.12431 0.00392 C 0.12709 -0.04228 0.11563 -0.05337 0.14862 -0.04043 C 0.15209 -0.03905 0.15469 -0.03512 0.15764 -0.03235 C 0.20747 -0.0372 0.19028 -0.02565 0.21216 -0.06446 C 0.2132 -0.06861 0.21389 -0.07277 0.21528 -0.0767 C 0.21684 -0.08109 0.22049 -0.08409 0.22136 -0.08871 C 0.22448 -0.10557 0.22431 -0.11759 0.22431 -0.13306 " pathEditMode="relative" ptsTypes="ffffffffffffff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4204 C 0.01285 0.03742 0.0125 0.03234 0.01476 0.02887 C 0.01701 0.02587 0.02101 0.02587 0.02413 0.02494 C 0.0533 0.01478 0.0283 0.02564 0.04879 0.0164 C 0.07656 0.01917 0.09427 0.02402 0.12031 0.02887 C 0.14132 0.03903 0.16406 0.03441 0.18524 0.02494 C 0.20625 0.00577 0.18576 0.02818 0.19774 0.00346 C 0.20208 -0.00601 0.20868 -0.01317 0.2132 -0.02218 C 0.21806 -0.04875 0.21476 -0.03281 0.22257 -0.06515 C 0.22361 -0.0693 0.22552 -0.07785 0.22552 -0.07762 C 0.21701 -0.11343 0.22483 -0.09841 0.2007 -0.12082 C 0.19774 -0.12359 0.19149 -0.12936 0.19149 -0.12913 C 0.18351 -0.14577 0.17222 -0.1557 0.18229 -0.17649 C 0.18403 -0.18018 0.18837 -0.17926 0.19149 -0.18065 C 0.19549 -0.18226 0.19983 -0.18342 0.20399 -0.18504 C 0.20695 -0.18781 0.20972 -0.19127 0.2132 -0.19358 C 0.21615 -0.19566 0.21979 -0.19566 0.22257 -0.19774 C 0.23646 -0.20837 0.24514 -0.22107 0.25972 -0.22777 C 0.26597 -0.23308 0.27205 -0.23909 0.2783 -0.24486 C 0.28802 -0.25364 0.2967 -0.28691 0.30313 -0.30054 C 0.30191 -0.30469 0.30191 -0.30978 0.3 -0.31324 C 0.2941 -0.32317 0.28889 -0.32109 0.28142 -0.32641 C 0.25816 -0.34235 0.29184 -0.33149 0.24722 -0.33911 C 0.22379 -0.34951 0.23542 -0.34766 0.2132 -0.34766 " pathEditMode="relative" rAng="0" ptsTypes="fffffffffffffffffffffff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00139E-6 C -0.00851 -0.03303 0.00416 0.00555 -0.01216 -0.01616 C -0.01441 -0.01917 -0.01389 -0.02425 -0.01511 -0.02818 C -0.01684 -0.03372 -0.01945 -0.0388 -0.02118 -0.04435 C -0.02483 -0.05613 -0.02743 -0.0686 -0.03039 -0.08061 C -0.03143 -0.08477 -0.03334 -0.09286 -0.03334 -0.09286 C -0.0323 -0.09956 -0.03316 -0.10718 -0.03039 -0.11295 C -0.02865 -0.11642 -0.02414 -0.11549 -0.02118 -0.11688 C 0.02083 -0.13767 -0.0323 -0.11388 0.00902 -0.12912 C 0.01527 -0.13143 0.02725 -0.13721 0.02725 -0.13721 C 0.06198 -0.13374 0.08993 -0.12889 0.1243 -0.13305 C 0.12586 -0.13351 0.14444 -0.13975 0.14548 -0.14114 C 0.15069 -0.14807 0.15764 -0.16539 0.15764 -0.16539 C 0.16701 -0.21644 0.1401 -0.2564 0.11823 -0.29429 C 0.10555 -0.31623 0.0967 -0.33772 0.07569 -0.34673 C 0.04618 -0.37629 0.0408 -0.36197 -0.00903 -0.35897 C -0.03247 -0.34857 -0.05539 -0.33702 -0.07882 -0.32663 C -0.08525 -0.32386 -0.10608 -0.31947 -0.10608 -0.31046 " pathEditMode="relative" ptsTypes="fffffffffffffffff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7246E-6 C -0.01128 0.02056 0.00052 0.00416 -0.01545 0.01525 C -0.02187 0.01964 -0.03403 0.03027 -0.03403 0.0305 C -0.03611 0.03419 -0.0375 0.03858 -0.0401 0.04182 C -0.04288 0.04505 -0.04722 0.04597 -0.04948 0.04967 C -0.06667 0.076 -0.03281 0.04459 -0.0618 0.07231 C -0.06753 0.07808 -0.08038 0.08755 -0.08038 0.08778 C -0.08246 0.09171 -0.08368 0.09656 -0.08663 0.09933 C -0.08906 0.10164 -0.09288 0.10118 -0.09583 0.10303 C -0.10642 0.1095 -0.11528 0.11735 -0.12674 0.12197 C -0.15226 0.14346 -0.18524 0.13375 -0.21354 0.12197 C -0.22396 0.11227 -0.23194 0.10419 -0.24427 0.09933 C -0.25972 0.08663 -0.27535 0.07369 -0.2908 0.06099 C -0.29948 0.0536 -0.30746 0.03581 -0.31233 0.02657 C -0.3151 0.02126 -0.32066 0.01895 -0.32483 0.01525 C -0.32882 0.0074 -0.33316 -4.77246E-6 -0.33715 -0.00785 C -0.33889 -0.01108 -0.33871 -0.0157 -0.3401 -0.01917 C -0.34184 -0.02333 -0.34427 -0.02679 -0.34635 -0.03072 C -0.34739 -0.03719 -0.34826 -0.04342 -0.34948 -0.04966 C -0.35156 -0.06006 -0.35573 -0.08038 -0.35573 -0.08015 C -0.35469 -0.08801 -0.35816 -0.09979 -0.3526 -0.10302 C -0.34774 -0.10579 -0.34948 -0.08431 -0.34948 -0.08408 " pathEditMode="relative" rAng="0" ptsTypes="fffffffffffffffffffffA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3176E-6 C -0.00591 -0.03557 -0.01216 -0.03973 -0.02882 -0.06352 C -0.03195 -0.06814 -0.03403 -0.076 -0.03733 -0.08085 C -0.04271 -0.08939 -0.04861 -0.09656 -0.05434 -0.10395 C -0.05747 -0.10787 -0.06007 -0.1118 -0.06302 -0.11573 C -0.06806 -0.1222 -0.08021 -0.12705 -0.08021 -0.12682 C -0.15625 -0.1252 -0.23264 -0.12497 -0.30886 -0.12127 C -0.31858 -0.12104 -0.32552 -0.09863 -0.32605 -0.08085 C -0.32674 -0.0462 -0.32605 -0.01178 -0.32605 0.02333 " pathEditMode="relative" rAng="0" ptsTypes="ffffffff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2416E-6 C -0.00399 -0.00138 -0.00816 -0.00208 -0.01215 -0.00416 C -0.01632 -0.00623 -0.01979 -0.01062 -0.02413 -0.01224 C -0.03003 -0.01455 -0.03628 -0.01478 -0.04236 -0.01617 C -0.04531 -0.01755 -0.04826 -0.0194 -0.05138 -0.02033 C -0.05746 -0.02217 -0.06371 -0.02171 -0.06961 -0.02425 C -0.07309 -0.02587 -0.07552 -0.03026 -0.07882 -0.03234 C -0.08159 -0.03419 -0.08489 -0.03488 -0.08784 -0.03626 C -0.09079 -0.03904 -0.09461 -0.04065 -0.09687 -0.04435 C -0.09895 -0.04781 -0.09861 -0.05267 -0.1 -0.05659 C -0.10156 -0.06098 -0.10399 -0.06468 -0.10607 -0.0686 C -0.11059 -0.08732 -0.10694 -0.09679 -0.1 -0.11296 C -0.09774 -0.11827 -0.09687 -0.12451 -0.09392 -0.12913 C -0.08888 -0.13698 -0.07517 -0.1416 -0.06961 -0.1453 C -0.04843 -0.15962 -0.07604 -0.15015 -0.04236 -0.15754 C -0.03142 -0.16262 -0.02343 -0.16955 -0.01215 -0.17371 C -0.00607 -0.18156 -4.16667E-6 -0.18965 0.00608 -0.19773 C 0.00903 -0.20166 0.00834 -0.20836 0.00921 -0.21367 C 0.01424 -0.24416 0.00955 -0.22384 0.01528 -0.24601 C 0.0099 -0.30007 0.01285 -0.30653 -0.00902 -0.3428 C -0.01614 -0.37953 -0.04114 -0.42642 -0.06961 -0.43959 C -0.07361 -0.43151 -0.07951 -0.42458 -0.08177 -0.41534 C -0.0842 -0.40517 -0.08975 -0.38346 -0.09392 -0.37514 C -0.09895 -0.36521 -0.10503 -0.36105 -0.11215 -0.35481 C -0.12031 -0.33818 -0.12569 -0.33656 -0.13941 -0.33079 C -0.18941 -0.33495 -0.18559 -0.3294 -0.22413 -0.35481 C -0.23784 -0.36382 -0.24861 -0.37237 -0.26354 -0.37907 C -0.26666 -0.38045 -0.27274 -0.38323 -0.27274 -0.383 C -0.29479 -0.37814 -0.29322 -0.38138 -0.3 -0.35481 C -0.29809 -0.28066 -0.3 -0.22522 -0.3 -0.15338 " pathEditMode="relative" rAng="0" ptsTypes="fffffffffffffffffffffffffffffA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2079 C -0.00764 -0.04643 -0.04687 -0.04343 -0.07586 -0.06977 C -0.07795 -0.07346 -0.07934 -0.07785 -0.08194 -0.08155 C -0.08455 -0.08501 -0.08923 -0.0857 -0.09114 -0.0894 C -0.09514 -0.09795 -0.10121 -0.1259 -0.10312 -0.13768 C -0.10347 -0.13953 -0.10677 -0.16517 -0.1092 -0.17002 C -0.11458 -0.18088 -0.12986 -0.19243 -0.13645 -0.1982 C -0.14062 -0.20259 -0.14409 -0.20744 -0.14861 -0.21044 C -0.15225 -0.21299 -0.15677 -0.21299 -0.16076 -0.21437 C -0.26944 -0.21021 -0.24045 -0.23008 -0.29409 -0.18203 C -0.29618 -0.1781 -0.29757 -0.17348 -0.30017 -0.17002 C -0.30277 -0.16655 -0.30694 -0.16586 -0.3092 -0.16193 C -0.32604 -0.13445 -0.29548 -0.16494 -0.32135 -0.14207 C -0.32639 -0.1222 -0.33264 -0.10187 -0.33645 -0.08155 C -0.33854 -0.07046 -0.34253 -0.04898 -0.34253 -0.04898 C -0.34149 -0.01802 -0.34114 0.01293 -0.33958 0.04342 C -0.33784 0.0753 -0.32708 0.10903 -0.31527 0.13652 C -0.30451 0.16123 -0.29392 0.18849 -0.28194 0.21275 C -0.27621 0.22453 -0.24461 0.24439 -0.2335 0.24925 C -0.22743 0.25456 -0.22135 0.2601 -0.21527 0.26542 C -0.2118 0.26842 -0.18593 0.27327 -0.18507 0.2735 C -0.15902 0.2802 -0.13281 0.28135 -0.10625 0.28135 " pathEditMode="relative" rAng="0" ptsTypes="fffffffffffffffffffff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878 C 0.00591 -0.00693 -0.00798 -0.03558 -0.01649 -0.0462 C -0.02205 -0.0529 -0.03385 -0.06445 -0.03385 -0.06422 C -0.03385 -0.06445 -0.05451 -0.05937 -0.05712 -0.05544 C -0.0592 -0.05198 -0.0585 -0.04597 -0.05989 -0.04158 C -0.06146 -0.03673 -0.06423 -0.03304 -0.06562 -0.02795 C -0.07968 0.02217 -0.06406 -0.01825 -0.07725 0.01363 C -0.08194 0.05867 -0.08923 0.10025 -0.07153 0.14206 C -0.06597 0.16932 -0.04357 0.20143 -0.02534 0.2109 C -0.01128 0.23308 -0.00868 0.22915 0.01233 0.23377 C 0.06893 0.22799 0.07188 0.22499 0.13646 0.22938 C 0.14288 0.23469 0.15052 0.23654 0.1566 0.24301 C 0.16007 0.24671 0.16216 0.25294 0.16528 0.2571 C 0.16893 0.26195 0.17344 0.26542 0.17691 0.27073 C 0.18716 0.28713 0.1908 0.3137 0.19427 0.33495 C 0.19202 0.39339 0.20191 0.41395 0.17691 0.44075 C 0.17483 0.44513 0.17379 0.45091 0.17101 0.45437 C 0.16875 0.45738 0.16511 0.45668 0.1625 0.45923 C 0.15834 0.46292 0.15504 0.46893 0.15087 0.47285 C 0.14722 0.47655 0.14306 0.47863 0.13924 0.48209 C 0.13629 0.48464 0.13351 0.4881 0.13073 0.49133 C 0.1066 0.48972 0.08247 0.48926 0.05834 0.48648 C 0.04045 0.4844 0.03073 0.45368 0.01528 0.44513 C 0.00591 0.42573 -0.00399 0.41279 -0.01649 0.3994 C -0.02951 0.36844 -0.01423 0.3987 -0.03107 0.38092 C -0.03437 0.37768 -0.03646 0.37098 -0.03975 0.36729 C -0.04323 0.36336 -0.04739 0.36151 -0.05121 0.35805 C -0.05833 0.35158 -0.06406 0.34072 -0.07153 0.33495 C -0.07778 0.32987 -0.08541 0.33079 -0.09166 0.32571 C -0.09479 0.3234 -0.09705 0.31855 -0.10034 0.3167 C -0.11059 0.31069 -0.1243 0.30723 -0.13507 0.30284 C -0.14566 0.30446 -0.15694 0.30122 -0.16666 0.30769 C -0.1835 0.31855 -0.19236 0.35943 -0.20156 0.38092 C -0.20659 0.41441 -0.20868 0.42019 -0.20156 0.46847 C -0.19982 0.47909 -0.19375 0.48648 -0.18993 0.49572 C -0.18784 0.50057 -0.1842 0.50981 -0.1842 0.51005 " pathEditMode="relative" rAng="0" ptsTypes="fffffffffffffffffffffffffffffffffffA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980729"/>
            <a:ext cx="6224736" cy="216023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27518426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01" t="3801" r="20600" b="8001"/>
          <a:stretch>
            <a:fillRect/>
          </a:stretch>
        </p:blipFill>
        <p:spPr bwMode="auto">
          <a:xfrm>
            <a:off x="821838" y="2708920"/>
            <a:ext cx="2766054" cy="4149080"/>
          </a:xfrm>
          <a:prstGeom prst="rect">
            <a:avLst/>
          </a:prstGeom>
          <a:noFill/>
        </p:spPr>
      </p:pic>
      <p:pic>
        <p:nvPicPr>
          <p:cNvPr id="5" name="Picture 2" descr="C:\Users\USER\Downloads\312a181f1664e56ce3b275f8a458f5a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101085"/>
            <a:ext cx="3024336" cy="2756915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rId8" action="ppaction://hlinksldjump" highlightClick="1"/>
          </p:cNvPr>
          <p:cNvSpPr/>
          <p:nvPr/>
        </p:nvSpPr>
        <p:spPr>
          <a:xfrm>
            <a:off x="0" y="6065912"/>
            <a:ext cx="1115616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051720" y="4509120"/>
            <a:ext cx="304800" cy="304800"/>
          </a:xfrm>
          <a:prstGeom prst="rect">
            <a:avLst/>
          </a:prstGeom>
        </p:spPr>
      </p:pic>
      <p:pic>
        <p:nvPicPr>
          <p:cNvPr id="12" name="Маша и Медвед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10039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7529" b="100000" l="3942" r="896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3131840" y="1484784"/>
            <a:ext cx="3672408" cy="451753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827584" y="332656"/>
            <a:ext cx="2952328" cy="2645893"/>
          </a:xfrm>
          <a:prstGeom prst="cloudCallout">
            <a:avLst>
              <a:gd name="adj1" fmla="val 77715"/>
              <a:gd name="adj2" fmla="val 61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Сравни множества предметов выбрав знаки </a:t>
            </a:r>
            <a:r>
              <a:rPr lang="en-US" dirty="0" smtClean="0"/>
              <a:t>&lt;</a:t>
            </a:r>
            <a:r>
              <a:rPr lang="ru-RU" dirty="0"/>
              <a:t>,</a:t>
            </a:r>
            <a:r>
              <a:rPr lang="en-US" dirty="0" smtClean="0"/>
              <a:t>&gt;</a:t>
            </a:r>
            <a:r>
              <a:rPr lang="ru-RU" dirty="0" smtClean="0"/>
              <a:t>,</a:t>
            </a:r>
            <a:r>
              <a:rPr lang="en-US" dirty="0" smtClean="0"/>
              <a:t>=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9697" name="Picture 1" descr="C:\Users\USER\Downloads\alice-in-wonderland-mushroom-png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88640"/>
            <a:ext cx="1729780" cy="1628800"/>
          </a:xfrm>
          <a:prstGeom prst="rect">
            <a:avLst/>
          </a:prstGeom>
          <a:noFill/>
        </p:spPr>
      </p:pic>
      <p:pic>
        <p:nvPicPr>
          <p:cNvPr id="3" name="Picture 1" descr="C:\Users\USER\Downloads\alice-in-wonderland-mushroom-png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0"/>
            <a:ext cx="1729780" cy="1628800"/>
          </a:xfrm>
          <a:prstGeom prst="rect">
            <a:avLst/>
          </a:prstGeom>
          <a:noFill/>
        </p:spPr>
      </p:pic>
      <p:pic>
        <p:nvPicPr>
          <p:cNvPr id="4" name="Picture 1" descr="C:\Users\USER\Downloads\alice-in-wonderland-mushroom-png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88840"/>
            <a:ext cx="1729780" cy="1628800"/>
          </a:xfrm>
          <a:prstGeom prst="rect">
            <a:avLst/>
          </a:prstGeom>
          <a:noFill/>
        </p:spPr>
      </p:pic>
      <p:pic>
        <p:nvPicPr>
          <p:cNvPr id="5" name="Picture 1" descr="C:\Users\USER\Downloads\alice-in-wonderland-mushroom-png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4220" y="2060848"/>
            <a:ext cx="1729780" cy="1628800"/>
          </a:xfrm>
          <a:prstGeom prst="rect">
            <a:avLst/>
          </a:prstGeom>
          <a:noFill/>
        </p:spPr>
      </p:pic>
      <p:pic>
        <p:nvPicPr>
          <p:cNvPr id="6" name="Picture 1" descr="C:\Users\USER\Downloads\alice-in-wonderland-mushroom-png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645024"/>
            <a:ext cx="1729780" cy="1628800"/>
          </a:xfrm>
          <a:prstGeom prst="rect">
            <a:avLst/>
          </a:prstGeom>
          <a:noFill/>
        </p:spPr>
      </p:pic>
      <p:pic>
        <p:nvPicPr>
          <p:cNvPr id="29698" name="Picture 2" descr="C:\Users\USER\Downloads\9e3d2be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89040"/>
            <a:ext cx="1389377" cy="1723258"/>
          </a:xfrm>
          <a:prstGeom prst="rect">
            <a:avLst/>
          </a:prstGeom>
          <a:noFill/>
        </p:spPr>
      </p:pic>
      <p:pic>
        <p:nvPicPr>
          <p:cNvPr id="8" name="Picture 2" descr="C:\Users\USER\Downloads\9e3d2be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060848"/>
            <a:ext cx="1389377" cy="1723258"/>
          </a:xfrm>
          <a:prstGeom prst="rect">
            <a:avLst/>
          </a:prstGeom>
          <a:noFill/>
        </p:spPr>
      </p:pic>
      <p:pic>
        <p:nvPicPr>
          <p:cNvPr id="9" name="Picture 2" descr="C:\Users\USER\Downloads\9e3d2be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484784"/>
            <a:ext cx="1389377" cy="1723258"/>
          </a:xfrm>
          <a:prstGeom prst="rect">
            <a:avLst/>
          </a:prstGeom>
          <a:noFill/>
        </p:spPr>
      </p:pic>
      <p:pic>
        <p:nvPicPr>
          <p:cNvPr id="10" name="Picture 2" descr="C:\Users\USER\Downloads\9e3d2be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2656"/>
            <a:ext cx="1389377" cy="172325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707904" y="1772816"/>
            <a:ext cx="1728192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780" t="22229" r="71420" b="19143"/>
          <a:stretch>
            <a:fillRect/>
          </a:stretch>
        </p:blipFill>
        <p:spPr bwMode="auto">
          <a:xfrm>
            <a:off x="2555776" y="5013176"/>
            <a:ext cx="1417340" cy="1368152"/>
          </a:xfrm>
          <a:prstGeom prst="rect">
            <a:avLst/>
          </a:prstGeom>
          <a:noFill/>
        </p:spPr>
      </p:pic>
      <p:pic>
        <p:nvPicPr>
          <p:cNvPr id="16" name="Picture 2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6140" t="25314" r="38660" b="25315"/>
          <a:stretch>
            <a:fillRect/>
          </a:stretch>
        </p:blipFill>
        <p:spPr bwMode="auto">
          <a:xfrm>
            <a:off x="4139952" y="5157192"/>
            <a:ext cx="1440160" cy="1152128"/>
          </a:xfrm>
          <a:prstGeom prst="rect">
            <a:avLst/>
          </a:prstGeom>
          <a:noFill/>
        </p:spPr>
      </p:pic>
      <p:pic>
        <p:nvPicPr>
          <p:cNvPr id="17" name="Picture 4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68039" t="18514" r="6761" b="19773"/>
          <a:stretch>
            <a:fillRect/>
          </a:stretch>
        </p:blipFill>
        <p:spPr bwMode="auto">
          <a:xfrm>
            <a:off x="5724128" y="5013176"/>
            <a:ext cx="1440160" cy="1440160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5569E-6 C -0.00365 -0.03581 -0.0033 -0.07854 -0.01823 -0.10904 C -0.0224 -0.13768 -0.02743 -0.17787 -0.03941 -0.20167 C -0.04288 -0.21899 -0.04653 -0.23077 -0.05747 -0.24209 C -0.0632 -0.2481 -0.0757 -0.25826 -0.0757 -0.25803 C -0.08785 -0.25688 -0.10035 -0.25849 -0.11215 -0.2541 C -0.1191 -0.25156 -0.12413 -0.24325 -0.13021 -0.23793 C -0.14392 -0.22569 -0.15365 -0.20906 -0.16962 -0.20167 C -0.18195 -0.18596 -0.19497 -0.17441 -0.20903 -0.16147 C -0.21198 -0.1587 -0.21823 -0.15339 -0.21823 -0.15316 C -0.22622 -0.15477 -0.23472 -0.15362 -0.24236 -0.15732 C -0.24636 -0.15939 -0.24827 -0.16586 -0.25156 -0.16956 C -0.25434 -0.17256 -0.25764 -0.17487 -0.26059 -0.17741 C -0.26493 -0.18619 -0.2717 -0.19266 -0.2757 -0.20167 C -0.27778 -0.20652 -0.27761 -0.21252 -0.27882 -0.21784 C -0.28438 -0.24348 -0.28802 -0.26796 -0.2908 -0.29453 C -0.28976 -0.34558 -0.29028 -0.39663 -0.28785 -0.44768 C -0.28629 -0.47933 -0.27622 -0.49458 -0.25452 -0.50405 C -0.21962 -0.50266 -0.16597 -0.5089 -0.12726 -0.49203 C -0.11493 -0.48095 -0.10087 -0.47656 -0.08785 -0.46778 C -0.08455 -0.4657 -0.08195 -0.46224 -0.07882 -0.45969 C -0.07379 -0.45554 -0.06892 -0.45115 -0.06354 -0.44768 C -0.05556 -0.44237 -0.04792 -0.43937 -0.03941 -0.43567 C -0.02969 -0.42712 -0.01806 -0.42135 -0.0092 -0.41142 C 0.00104 -0.40033 0.00989 -0.38855 0.02118 -0.37908 C 0.025 -0.37607 0.02951 -0.37399 0.03333 -0.37099 C 0.03958 -0.36614 0.04548 -0.36013 0.05156 -0.35482 C 0.05451 -0.35228 0.05798 -0.35043 0.06059 -0.34697 C 0.06458 -0.34165 0.06788 -0.33495 0.07274 -0.3308 C 0.08542 -0.31925 0.08576 -0.32618 0.09705 -0.31855 C 0.11962 -0.30331 0.09305 -0.31624 0.1151 -0.30654 C 0.13055 -0.29314 0.14809 -0.27905 0.16667 -0.2742 C 0.1908 -0.26796 0.21545 -0.26589 0.23923 -0.25826 C 0.29358 -0.26057 0.32639 -0.26473 0.37587 -0.27027 C 0.39722 -0.27836 0.41753 -0.2846 0.43941 -0.29037 C 0.45746 -0.30654 0.43802 -0.2913 0.46371 -0.30261 C 0.46805 -0.30446 0.4717 -0.30816 0.47587 -0.31047 C 0.4809 -0.31347 0.48576 -0.31647 0.49097 -0.31855 C 0.49896 -0.32179 0.50694 -0.32387 0.5151 -0.32664 C 0.53021 -0.34188 0.54913 -0.34674 0.56371 -0.36291 C 0.57708 -0.37792 0.59635 -0.4001 0.60608 -0.4195 C 0.60972 -0.42689 0.61163 -0.4359 0.61493 -0.44352 C 0.61771 -0.4493 0.62118 -0.45438 0.6243 -0.45969 C 0.62726 -0.47656 0.63229 -0.4918 0.63646 -0.5082 C 0.63819 -0.52969 0.64253 -0.55094 0.64253 -0.57265 C 0.64253 -0.61008 0.6408 -0.6177 0.63038 -0.64519 C 0.62899 -0.64911 0.62812 -0.65327 0.62726 -0.65743 C 0.62587 -0.66274 0.62621 -0.66852 0.6243 -0.67337 C 0.62205 -0.67938 0.61805 -0.684 0.61493 -0.68954 C 0.61302 -0.69347 0.61076 -0.69739 0.60903 -0.70178 C 0.60764 -0.70548 0.60764 -0.71033 0.60608 -0.71379 C 0.59809 -0.72973 0.58489 -0.73458 0.57257 -0.74198 C 0.56858 -0.74452 0.5651 -0.74914 0.56059 -0.75006 C 0.54757 -0.75306 0.53437 -0.7526 0.52118 -0.75399 C 0.50312 -0.75306 0.42344 -0.7496 0.39705 -0.74613 C 0.38073 -0.74406 0.36667 -0.72858 0.35139 -0.72188 C 0.34358 -0.71841 0.33507 -0.71726 0.32726 -0.71379 C 0.31267 -0.70086 0.32396 -0.70894 0.3059 -0.70178 C 0.3 -0.69924 0.28767 -0.6937 0.28767 -0.69347 C 0.27882 -0.68145 0.27257 -0.67476 0.26059 -0.66944 C 0.25017 -0.6602 0.24114 -0.64935 0.23021 -0.64126 C 0.21614 -0.63063 0.22552 -0.64519 0.21198 -0.62902 C 0.20469 -0.62001 0.19653 -0.61192 0.19097 -0.60084 C 0.18698 -0.59275 0.17864 -0.57658 0.17864 -0.57635 C 0.17135 -0.54794 0.17621 -0.55972 0.16667 -0.54031 C 0.15833 -0.50751 0.16111 -0.50335 0.13941 -0.48395 C 0.13594 -0.46524 0.13646 -0.47332 0.13646 -0.45969 " pathEditMode="relative" rAng="0" ptsTypes="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3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8674" name="AutoShape 2" descr="C:\Users\USER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C:\Users\USER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C:\Users\USER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C:\Users\USER\Downloads\SweetEaster_DoV (49)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908720"/>
            <a:ext cx="1475430" cy="1556792"/>
          </a:xfrm>
          <a:prstGeom prst="rect">
            <a:avLst/>
          </a:prstGeom>
          <a:noFill/>
        </p:spPr>
      </p:pic>
      <p:pic>
        <p:nvPicPr>
          <p:cNvPr id="6" name="Picture 7" descr="C:\Users\USER\Downloads\SweetEaster_DoV (49)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645024"/>
            <a:ext cx="1475430" cy="1556792"/>
          </a:xfrm>
          <a:prstGeom prst="rect">
            <a:avLst/>
          </a:prstGeom>
          <a:noFill/>
        </p:spPr>
      </p:pic>
      <p:pic>
        <p:nvPicPr>
          <p:cNvPr id="7" name="Picture 7" descr="C:\Users\USER\Downloads\SweetEaster_DoV (49)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060848"/>
            <a:ext cx="1475430" cy="1556792"/>
          </a:xfrm>
          <a:prstGeom prst="rect">
            <a:avLst/>
          </a:prstGeom>
          <a:noFill/>
        </p:spPr>
      </p:pic>
      <p:pic>
        <p:nvPicPr>
          <p:cNvPr id="8" name="Picture 7" descr="C:\Users\USER\Downloads\SweetEaster_DoV (49)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1475430" cy="1556792"/>
          </a:xfrm>
          <a:prstGeom prst="rect">
            <a:avLst/>
          </a:prstGeom>
          <a:noFill/>
        </p:spPr>
      </p:pic>
      <p:pic>
        <p:nvPicPr>
          <p:cNvPr id="9" name="Picture 7" descr="C:\Users\USER\Downloads\SweetEaster_DoV (49)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60648"/>
            <a:ext cx="1475430" cy="1556792"/>
          </a:xfrm>
          <a:prstGeom prst="rect">
            <a:avLst/>
          </a:prstGeom>
          <a:noFill/>
        </p:spPr>
      </p:pic>
      <p:pic>
        <p:nvPicPr>
          <p:cNvPr id="28680" name="Picture 8" descr="C:\Users\USER\Downloads\778645_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89040"/>
            <a:ext cx="1242744" cy="1168179"/>
          </a:xfrm>
          <a:prstGeom prst="rect">
            <a:avLst/>
          </a:prstGeom>
          <a:noFill/>
        </p:spPr>
      </p:pic>
      <p:pic>
        <p:nvPicPr>
          <p:cNvPr id="11" name="Picture 8" descr="C:\Users\USER\Downloads\778645_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916832"/>
            <a:ext cx="1242744" cy="1168179"/>
          </a:xfrm>
          <a:prstGeom prst="rect">
            <a:avLst/>
          </a:prstGeom>
          <a:noFill/>
        </p:spPr>
      </p:pic>
      <p:pic>
        <p:nvPicPr>
          <p:cNvPr id="12" name="Picture 8" descr="C:\Users\USER\Downloads\778645_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276872"/>
            <a:ext cx="1242744" cy="1168179"/>
          </a:xfrm>
          <a:prstGeom prst="rect">
            <a:avLst/>
          </a:prstGeom>
          <a:noFill/>
        </p:spPr>
      </p:pic>
      <p:pic>
        <p:nvPicPr>
          <p:cNvPr id="13" name="Picture 8" descr="C:\Users\USER\Downloads\778645_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980728"/>
            <a:ext cx="1242744" cy="1168179"/>
          </a:xfrm>
          <a:prstGeom prst="rect">
            <a:avLst/>
          </a:prstGeom>
          <a:noFill/>
        </p:spPr>
      </p:pic>
      <p:pic>
        <p:nvPicPr>
          <p:cNvPr id="14" name="Picture 8" descr="C:\Users\USER\Downloads\778645_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8640"/>
            <a:ext cx="1242744" cy="1168179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067944" y="1772816"/>
            <a:ext cx="1728192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780" t="22229" r="71420" b="19143"/>
          <a:stretch>
            <a:fillRect/>
          </a:stretch>
        </p:blipFill>
        <p:spPr bwMode="auto">
          <a:xfrm>
            <a:off x="2699792" y="5013176"/>
            <a:ext cx="1417340" cy="1368152"/>
          </a:xfrm>
          <a:prstGeom prst="rect">
            <a:avLst/>
          </a:prstGeom>
          <a:noFill/>
        </p:spPr>
      </p:pic>
      <p:pic>
        <p:nvPicPr>
          <p:cNvPr id="21" name="Picture 2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6140" t="25314" r="38660" b="25315"/>
          <a:stretch>
            <a:fillRect/>
          </a:stretch>
        </p:blipFill>
        <p:spPr bwMode="auto">
          <a:xfrm>
            <a:off x="4355976" y="5085184"/>
            <a:ext cx="1440160" cy="1152128"/>
          </a:xfrm>
          <a:prstGeom prst="rect">
            <a:avLst/>
          </a:prstGeom>
          <a:noFill/>
        </p:spPr>
      </p:pic>
      <p:pic>
        <p:nvPicPr>
          <p:cNvPr id="22" name="Picture 4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68039" t="18514" r="6761" b="19773"/>
          <a:stretch>
            <a:fillRect/>
          </a:stretch>
        </p:blipFill>
        <p:spPr bwMode="auto">
          <a:xfrm>
            <a:off x="5724128" y="4941168"/>
            <a:ext cx="1440160" cy="1440160"/>
          </a:xfrm>
          <a:prstGeom prst="rect">
            <a:avLst/>
          </a:prstGeom>
          <a:noFill/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3.17625E-6 C 0.03629 -0.03003 0.04341 -0.0231 0.0283 -0.03003 C 0.0158 -0.04181 0.00591 -0.0536 -0.00815 -0.06006 C -0.01961 -0.07092 -0.03107 -0.07254 -0.04444 -0.07739 C -0.12343 -0.07439 -0.18489 -0.06907 -0.26267 -0.073 C -0.26666 -0.07462 -0.271 -0.07508 -0.27482 -0.07739 C -0.28906 -0.08594 -0.29131 -0.10811 -0.29913 -0.12451 C -0.29809 -0.13606 -0.29826 -0.14784 -0.296 -0.15893 C -0.28993 -0.19035 -0.23888 -0.19497 -0.22326 -0.19751 C -0.18593 -0.19589 -0.14843 -0.19543 -0.11111 -0.19312 C -0.10295 -0.19243 -0.09496 -0.19081 -0.08697 -0.18896 C -0.07673 -0.18642 -0.06684 -0.18088 -0.05659 -0.18018 C 0.03629 -0.17302 -0.02031 -0.17672 0.11303 -0.17164 C 0.14584 -0.17441 0.21285 -0.16332 0.24948 -0.19751 C 0.25608 -0.21114 0.26094 -0.22454 0.26459 -0.24024 C 0.26355 -0.25734 0.26476 -0.27512 0.26164 -0.29176 C 0.2606 -0.29776 0.25521 -0.29984 0.25244 -0.30469 C 0.23733 -0.32987 0.23403 -0.34004 0.21303 -0.35182 C 0.19948 -0.37099 0.18334 -0.38785 0.16459 -0.39478 C 0.16164 -0.39779 0.15886 -0.40125 0.15556 -0.40333 C 0.14966 -0.40703 0.14271 -0.40703 0.13733 -0.41188 C 0.13125 -0.41765 0.12518 -0.4232 0.1191 -0.42897 C 0.11563 -0.4322 0.1007 -0.43636 0.09792 -0.43752 C 0.08837 -0.44144 0.08646 -0.44375 0.07674 -0.45045 C 0.05365 -0.44837 0.02709 -0.43983 0.004 -0.44606 C -0.0092 -0.44468 -0.02326 -0.4493 -0.03541 -0.44191 C -0.05121 -0.43244 -0.01215 -0.43336 -0.01111 -0.43336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7650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916832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56992"/>
            <a:ext cx="1224136" cy="1224136"/>
          </a:xfrm>
          <a:prstGeom prst="rect">
            <a:avLst/>
          </a:prstGeom>
          <a:noFill/>
        </p:spPr>
      </p:pic>
      <p:pic>
        <p:nvPicPr>
          <p:cNvPr id="4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789040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276872"/>
            <a:ext cx="1224136" cy="1224136"/>
          </a:xfrm>
          <a:prstGeom prst="rect">
            <a:avLst/>
          </a:prstGeom>
          <a:noFill/>
        </p:spPr>
      </p:pic>
      <p:pic>
        <p:nvPicPr>
          <p:cNvPr id="6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1224136" cy="1224136"/>
          </a:xfrm>
          <a:prstGeom prst="rect">
            <a:avLst/>
          </a:prstGeom>
          <a:noFill/>
        </p:spPr>
      </p:pic>
      <p:pic>
        <p:nvPicPr>
          <p:cNvPr id="7" name="Picture 2" descr="C:\Users\USER\Downloads\unnam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620688"/>
            <a:ext cx="1224136" cy="1224136"/>
          </a:xfrm>
          <a:prstGeom prst="rect">
            <a:avLst/>
          </a:prstGeom>
          <a:noFill/>
        </p:spPr>
      </p:pic>
      <p:pic>
        <p:nvPicPr>
          <p:cNvPr id="27651" name="Picture 3" descr="C:\Users\USER\Downloads\s12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717032"/>
            <a:ext cx="1432588" cy="1305520"/>
          </a:xfrm>
          <a:prstGeom prst="rect">
            <a:avLst/>
          </a:prstGeom>
          <a:noFill/>
        </p:spPr>
      </p:pic>
      <p:pic>
        <p:nvPicPr>
          <p:cNvPr id="9" name="Picture 3" descr="C:\Users\USER\Downloads\s12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564904"/>
            <a:ext cx="1432588" cy="1305520"/>
          </a:xfrm>
          <a:prstGeom prst="rect">
            <a:avLst/>
          </a:prstGeom>
          <a:noFill/>
        </p:spPr>
      </p:pic>
      <p:pic>
        <p:nvPicPr>
          <p:cNvPr id="10" name="Picture 3" descr="C:\Users\USER\Downloads\s12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556792"/>
            <a:ext cx="1432588" cy="1305520"/>
          </a:xfrm>
          <a:prstGeom prst="rect">
            <a:avLst/>
          </a:prstGeom>
          <a:noFill/>
        </p:spPr>
      </p:pic>
      <p:pic>
        <p:nvPicPr>
          <p:cNvPr id="11" name="Picture 3" descr="C:\Users\USER\Downloads\s12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76672"/>
            <a:ext cx="1432588" cy="130552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4067944" y="1916832"/>
            <a:ext cx="1656184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780" t="22229" r="71420" b="19143"/>
          <a:stretch>
            <a:fillRect/>
          </a:stretch>
        </p:blipFill>
        <p:spPr bwMode="auto">
          <a:xfrm>
            <a:off x="2915816" y="5085184"/>
            <a:ext cx="1417340" cy="1368152"/>
          </a:xfrm>
          <a:prstGeom prst="rect">
            <a:avLst/>
          </a:prstGeom>
          <a:noFill/>
        </p:spPr>
      </p:pic>
      <p:pic>
        <p:nvPicPr>
          <p:cNvPr id="17" name="Picture 2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6140" t="25314" r="38660" b="25315"/>
          <a:stretch>
            <a:fillRect/>
          </a:stretch>
        </p:blipFill>
        <p:spPr bwMode="auto">
          <a:xfrm>
            <a:off x="4355976" y="5085184"/>
            <a:ext cx="1440160" cy="1152128"/>
          </a:xfrm>
          <a:prstGeom prst="rect">
            <a:avLst/>
          </a:prstGeom>
          <a:noFill/>
        </p:spPr>
      </p:pic>
      <p:pic>
        <p:nvPicPr>
          <p:cNvPr id="19" name="Picture 4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68039" t="18514" r="6761" b="19773"/>
          <a:stretch>
            <a:fillRect/>
          </a:stretch>
        </p:blipFill>
        <p:spPr bwMode="auto">
          <a:xfrm>
            <a:off x="5724128" y="4941168"/>
            <a:ext cx="1440160" cy="144016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5197 C 0.05416 0.03049 0.05243 0.00901 0.05017 -0.01248 C 0.04479 -0.06145 0.02413 -0.07069 -0.00139 -0.09702 C -0.01858 -0.11481 -0.00191 -0.10557 -0.01962 -0.11319 C -0.04584 -0.13652 -0.00434 -0.10095 -0.04688 -0.12936 C -0.05347 -0.13375 -0.05903 -0.14022 -0.06511 -0.14553 C -0.07275 -0.15223 -0.08334 -0.14831 -0.09236 -0.14946 C -0.10556 -0.15108 -0.11858 -0.15223 -0.13177 -0.15362 C -0.18334 -0.15223 -0.23472 -0.152 -0.28629 -0.14946 C -0.29775 -0.149 -0.31962 -0.13745 -0.31962 -0.13722 C -0.33698 -0.1259 -0.32813 -0.13075 -0.34983 -0.12128 C -0.35295 -0.11989 -0.35903 -0.11735 -0.35903 -0.11712 C -0.38507 -0.09402 -0.43177 -0.0991 -0.45903 -0.09702 C -0.52031 -0.10095 -0.52101 -0.0857 -0.54983 -0.13745 C -0.55087 -0.14138 -0.55209 -0.1453 -0.55295 -0.14946 C -0.55521 -0.16009 -0.55903 -0.1818 -0.55903 -0.18157 C -0.55712 -0.21252 -0.55382 -0.27836 -0.5257 -0.2906 C -0.41736 -0.28783 -0.41077 -0.29153 -0.3408 -0.27859 C -0.31163 -0.26311 -0.28091 -0.24902 -0.24983 -0.24232 C -0.21441 -0.22592 -0.16216 -0.23632 -0.12865 -0.23816 C -0.10851 -0.24509 -0.08889 -0.24764 -0.06806 -0.25041 C -0.04531 -0.26057 -0.02205 -0.26427 0.00156 -0.2705 C 0.02083 -0.27559 0.04132 -0.28691 0.0592 -0.29869 C 0.06684 -0.3137 0.07778 -0.32109 0.08646 -0.33495 C 0.09687 -0.35159 0.08906 -0.34188 0.09566 -0.35921 C 0.10173 -0.37515 0.10434 -0.38138 0.10764 -0.3994 C 0.10659 -0.42897 0.10712 -0.45877 0.10469 -0.48811 C 0.10278 -0.51282 0.09618 -0.51998 0.08646 -0.53662 C 0.07673 -0.55302 0.06857 -0.57219 0.0592 -0.58905 C 0.05625 -0.59437 0.05087 -0.59645 0.04705 -0.60107 C 0.03958 -0.61007 0.03403 -0.62186 0.02587 -0.62925 C 0.02291 -0.63202 0.01962 -0.63433 0.01684 -0.63733 C 0.01354 -0.64103 0.01146 -0.64703 0.00764 -0.64958 C 0.00312 -0.65258 -0.00243 -0.65212 -0.00764 -0.6535 C -0.02118 -0.66575 -0.03386 -0.67891 -0.04983 -0.68584 C -0.07413 -0.69647 -0.1007 -0.69624 -0.1257 -0.70201 C -0.22778 -0.6997 -0.27882 -0.69762 -0.36511 -0.68977 C -0.37413 -0.68677 -0.38368 -0.68607 -0.39236 -0.68168 C -0.39584 -0.68007 -0.39809 -0.67545 -0.40139 -0.6736 C -0.42917 -0.65835 -0.45972 -0.65443 -0.47709 -0.61724 C -0.48368 -0.60314 -0.48334 -0.60037 -0.48629 -0.5849 C -0.48525 -0.56618 -0.48663 -0.54678 -0.48316 -0.52853 C -0.48143 -0.51906 -0.475 -0.51236 -0.47101 -0.50428 C -0.45504 -0.47217 -0.41979 -0.45507 -0.39236 -0.44791 C -0.35712 -0.42435 -0.31025 -0.43382 -0.27413 -0.43174 C -0.23976 -0.42966 -0.20538 -0.4262 -0.17101 -0.42366 C -0.16059 -0.41904 -0.16424 -0.42273 -0.15903 -0.41557 " pathEditMode="relative" rAng="0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3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7529" b="100000" l="3942" r="896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2411759" y="1628800"/>
            <a:ext cx="3921981" cy="48245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547664" y="188641"/>
            <a:ext cx="6224736" cy="180019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283968" y="3789040"/>
            <a:ext cx="304800" cy="304800"/>
          </a:xfrm>
          <a:prstGeom prst="rect">
            <a:avLst/>
          </a:prstGeom>
        </p:spPr>
      </p:pic>
      <p:pic>
        <p:nvPicPr>
          <p:cNvPr id="9" name="Красная Шап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rId15" action="ppaction://hlinksldjump" highlightClick="1"/>
          </p:cNvPr>
          <p:cNvSpPr/>
          <p:nvPr/>
        </p:nvSpPr>
        <p:spPr>
          <a:xfrm>
            <a:off x="0" y="6065912"/>
            <a:ext cx="1115616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8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мотивации детей (с помощью интерактивной игры),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направленной на активную самостоятельную детскую деятельность для получения результата (получение правильного ответа).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-Формировать элементарные математические представления детей через обобщение, систематизацию, расширение и углубление знаний;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воображение, внимание, сообразительность, понятливость, сосредоточенность;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 устойчивый интерес к математическим знаниям, умению пользоваться ими.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Начало игры. Ребенок 5-6 лет со взрослым сидит возле компьютера. Открывается игра. Ребенку предлагается наводить курсор мышкой. Взрослый руководит ходом игры. Нажав 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возврат-возвращаемся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меню.  Ребенок выбирает с кем из героев он будет играть:</a:t>
            </a:r>
          </a:p>
          <a:p>
            <a:pPr algn="just">
              <a:buNone/>
            </a:pPr>
            <a:r>
              <a:rPr lang="ru-RU" sz="3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Формировать умения соотносить количество с числом.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Шапочка.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Совершенствовать умение сравнивать две группы предметов.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Формировать знания детей о геометрических фигурах.</a:t>
            </a:r>
          </a:p>
          <a:p>
            <a:pPr algn="just">
              <a:buNone/>
            </a:pPr>
            <a:r>
              <a:rPr lang="ru-RU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5" descr="F:\игра\5623b5b2911c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708250" cy="278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игра\5623b5b2911c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825605"/>
            <a:ext cx="3708249" cy="278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игра\5623b5b2911c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3708250" cy="278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игра\5623b5b2911c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51297" cy="2815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7529" b="100000" l="3942" r="896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611560" y="3861048"/>
            <a:ext cx="1998141" cy="245796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27584" y="2348880"/>
            <a:ext cx="576064" cy="6119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99592" y="1556792"/>
            <a:ext cx="504056" cy="594944"/>
          </a:xfrm>
          <a:prstGeom prst="triangl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348880"/>
            <a:ext cx="576064" cy="5040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836712"/>
            <a:ext cx="908396" cy="5594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8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88" t="53341" r="44487" b="28838"/>
          <a:stretch>
            <a:fillRect/>
          </a:stretch>
        </p:blipFill>
        <p:spPr bwMode="auto">
          <a:xfrm>
            <a:off x="7020272" y="764704"/>
            <a:ext cx="648072" cy="740654"/>
          </a:xfrm>
          <a:prstGeom prst="rect">
            <a:avLst/>
          </a:prstGeom>
          <a:noFill/>
        </p:spPr>
      </p:pic>
      <p:pic>
        <p:nvPicPr>
          <p:cNvPr id="23" name="Picture 11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650" r="5113" b="77845"/>
          <a:stretch>
            <a:fillRect/>
          </a:stretch>
        </p:blipFill>
        <p:spPr bwMode="auto">
          <a:xfrm>
            <a:off x="7956376" y="1916832"/>
            <a:ext cx="564726" cy="864096"/>
          </a:xfrm>
          <a:prstGeom prst="rect">
            <a:avLst/>
          </a:prstGeom>
          <a:noFill/>
        </p:spPr>
      </p:pic>
      <p:pic>
        <p:nvPicPr>
          <p:cNvPr id="24" name="Picture 5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35" t="2855" r="83709" b="76664"/>
          <a:stretch>
            <a:fillRect/>
          </a:stretch>
        </p:blipFill>
        <p:spPr bwMode="auto">
          <a:xfrm>
            <a:off x="7812360" y="908720"/>
            <a:ext cx="594065" cy="864096"/>
          </a:xfrm>
          <a:prstGeom prst="rect">
            <a:avLst/>
          </a:prstGeom>
          <a:noFill/>
        </p:spPr>
      </p:pic>
      <p:pic>
        <p:nvPicPr>
          <p:cNvPr id="25" name="Picture 3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75" t="3221" r="44488" b="78958"/>
          <a:stretch>
            <a:fillRect/>
          </a:stretch>
        </p:blipFill>
        <p:spPr bwMode="auto">
          <a:xfrm>
            <a:off x="6012160" y="908720"/>
            <a:ext cx="585065" cy="720080"/>
          </a:xfrm>
          <a:prstGeom prst="rect">
            <a:avLst/>
          </a:prstGeom>
          <a:noFill/>
        </p:spPr>
      </p:pic>
      <p:pic>
        <p:nvPicPr>
          <p:cNvPr id="2052" name="Picture 4" descr="C:\Users\USER\Downloads\1437413309_mm1.png"/>
          <p:cNvPicPr>
            <a:picLocks noChangeAspect="1" noChangeArrowheads="1"/>
          </p:cNvPicPr>
          <p:nvPr/>
        </p:nvPicPr>
        <p:blipFill>
          <a:blip r:embed="rId14" cstate="print"/>
          <a:srcRect l="18125" t="7768" r="19730" b="6783"/>
          <a:stretch>
            <a:fillRect/>
          </a:stretch>
        </p:blipFill>
        <p:spPr bwMode="auto">
          <a:xfrm>
            <a:off x="1907704" y="764704"/>
            <a:ext cx="1728192" cy="2376264"/>
          </a:xfrm>
          <a:prstGeom prst="rect">
            <a:avLst/>
          </a:prstGeom>
          <a:noFill/>
        </p:spPr>
      </p:pic>
      <p:pic>
        <p:nvPicPr>
          <p:cNvPr id="26" name="Picture 7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62" t="53341" r="24801" b="28838"/>
          <a:stretch>
            <a:fillRect/>
          </a:stretch>
        </p:blipFill>
        <p:spPr bwMode="auto">
          <a:xfrm>
            <a:off x="5220072" y="764704"/>
            <a:ext cx="585065" cy="720080"/>
          </a:xfrm>
          <a:prstGeom prst="rect">
            <a:avLst/>
          </a:prstGeom>
          <a:noFill/>
        </p:spPr>
      </p:pic>
      <p:pic>
        <p:nvPicPr>
          <p:cNvPr id="2053" name="Picture 5" descr="C:\Users\USER\Downloads\s1200 (1)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29100"/>
            <a:ext cx="2891813" cy="2168860"/>
          </a:xfrm>
          <a:prstGeom prst="rect">
            <a:avLst/>
          </a:prstGeom>
          <a:noFill/>
        </p:spPr>
      </p:pic>
      <p:pic>
        <p:nvPicPr>
          <p:cNvPr id="2054" name="Picture 6" descr="C:\Users\USER\Downloads\pngtree-pink-pig-png-clipart_272465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72816"/>
            <a:ext cx="1396074" cy="1368152"/>
          </a:xfrm>
          <a:prstGeom prst="rect">
            <a:avLst/>
          </a:prstGeom>
          <a:noFill/>
        </p:spPr>
      </p:pic>
      <p:pic>
        <p:nvPicPr>
          <p:cNvPr id="2055" name="Picture 7" descr="C:\Users\USER\Downloads\19-75-768x76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484784"/>
            <a:ext cx="1700808" cy="1700808"/>
          </a:xfrm>
          <a:prstGeom prst="rect">
            <a:avLst/>
          </a:prstGeom>
          <a:noFill/>
        </p:spPr>
      </p:pic>
      <p:pic>
        <p:nvPicPr>
          <p:cNvPr id="38" name="Picture 2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6140" t="25314" r="38660" b="25315"/>
          <a:stretch>
            <a:fillRect/>
          </a:stretch>
        </p:blipFill>
        <p:spPr bwMode="auto">
          <a:xfrm>
            <a:off x="2123728" y="4581128"/>
            <a:ext cx="864096" cy="691277"/>
          </a:xfrm>
          <a:prstGeom prst="rect">
            <a:avLst/>
          </a:prstGeom>
          <a:noFill/>
        </p:spPr>
      </p:pic>
      <p:pic>
        <p:nvPicPr>
          <p:cNvPr id="39" name="Picture 3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3780" t="22229" r="71420" b="19143"/>
          <a:stretch>
            <a:fillRect/>
          </a:stretch>
        </p:blipFill>
        <p:spPr bwMode="auto">
          <a:xfrm>
            <a:off x="3203848" y="4077072"/>
            <a:ext cx="864096" cy="834108"/>
          </a:xfrm>
          <a:prstGeom prst="rect">
            <a:avLst/>
          </a:prstGeom>
          <a:noFill/>
        </p:spPr>
      </p:pic>
      <p:pic>
        <p:nvPicPr>
          <p:cNvPr id="40" name="Picture 4" descr="C:\Users\USER\Downloads\kartinki-dlya-detej-bolshe-menshe-ravno_5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EADB"/>
              </a:clrFrom>
              <a:clrTo>
                <a:srgbClr val="FDEADB">
                  <a:alpha val="0"/>
                </a:srgbClr>
              </a:clrTo>
            </a:clrChange>
          </a:blip>
          <a:srcRect l="68039" t="18514" r="6761" b="19773"/>
          <a:stretch>
            <a:fillRect/>
          </a:stretch>
        </p:blipFill>
        <p:spPr bwMode="auto">
          <a:xfrm>
            <a:off x="3059832" y="4869160"/>
            <a:ext cx="864096" cy="864096"/>
          </a:xfrm>
          <a:prstGeom prst="rect">
            <a:avLst/>
          </a:prstGeom>
          <a:noFill/>
        </p:spPr>
      </p:pic>
      <p:sp>
        <p:nvSpPr>
          <p:cNvPr id="45" name="Управляющая кнопка: далее 44">
            <a:hlinkClick r:id="rId19" action="ppaction://hlinksldjump" highlightClick="1"/>
          </p:cNvPr>
          <p:cNvSpPr/>
          <p:nvPr/>
        </p:nvSpPr>
        <p:spPr>
          <a:xfrm>
            <a:off x="3491880" y="263691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rId20" action="ppaction://hlinksldjump" highlightClick="1"/>
          </p:cNvPr>
          <p:cNvSpPr/>
          <p:nvPr/>
        </p:nvSpPr>
        <p:spPr>
          <a:xfrm>
            <a:off x="3347864" y="587727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rId21" action="ppaction://hlinksldjump" highlightClick="1"/>
          </p:cNvPr>
          <p:cNvSpPr/>
          <p:nvPr/>
        </p:nvSpPr>
        <p:spPr>
          <a:xfrm>
            <a:off x="7884368" y="27089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Помога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 cstate="print"/>
          <a:stretch>
            <a:fillRect/>
          </a:stretch>
        </p:blipFill>
        <p:spPr>
          <a:xfrm>
            <a:off x="7740352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2" descr="http://1.bp.blogspot.com/-A9FDqfJnvR8/VUre0JabCqI/AAAAAAAAZQc/GV5cnXyf0jU/s1600/%D0%A1%D0%BB%D0%BE%D0%B6%D0%B5%D0%BD%D0%B8%D0%B5-1.g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4" t="63623" r="5326" b="23051"/>
          <a:stretch/>
        </p:blipFill>
        <p:spPr bwMode="auto">
          <a:xfrm>
            <a:off x="0" y="4221088"/>
            <a:ext cx="89394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USER\Downloads\pngtree-pink-pig-png-clipart_272465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6792"/>
            <a:ext cx="2620210" cy="25678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090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699792" y="260648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Выбери правильный</a:t>
            </a:r>
            <a:r>
              <a:rPr lang="ru-RU" dirty="0"/>
              <a:t> </a:t>
            </a:r>
            <a:r>
              <a:rPr lang="ru-RU" dirty="0" smtClean="0"/>
              <a:t>ответ.</a:t>
            </a:r>
            <a:endParaRPr lang="ru-RU" dirty="0"/>
          </a:p>
        </p:txBody>
      </p:sp>
      <p:pic>
        <p:nvPicPr>
          <p:cNvPr id="6" name="Picture 2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62" t="2107" r="24013" b="78958"/>
          <a:stretch>
            <a:fillRect/>
          </a:stretch>
        </p:blipFill>
        <p:spPr bwMode="auto">
          <a:xfrm>
            <a:off x="5004048" y="2492896"/>
            <a:ext cx="1008112" cy="1224136"/>
          </a:xfrm>
          <a:prstGeom prst="rect">
            <a:avLst/>
          </a:prstGeom>
          <a:noFill/>
        </p:spPr>
      </p:pic>
      <p:pic>
        <p:nvPicPr>
          <p:cNvPr id="7" name="Picture 3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75" t="3221" r="44488" b="78958"/>
          <a:stretch>
            <a:fillRect/>
          </a:stretch>
        </p:blipFill>
        <p:spPr bwMode="auto">
          <a:xfrm>
            <a:off x="6228184" y="908720"/>
            <a:ext cx="936104" cy="1152128"/>
          </a:xfrm>
          <a:prstGeom prst="rect">
            <a:avLst/>
          </a:prstGeom>
          <a:noFill/>
        </p:spPr>
      </p:pic>
      <p:pic>
        <p:nvPicPr>
          <p:cNvPr id="8" name="Picture 4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013" t="2107" r="63387" b="76731"/>
          <a:stretch>
            <a:fillRect/>
          </a:stretch>
        </p:blipFill>
        <p:spPr bwMode="auto">
          <a:xfrm>
            <a:off x="7596336" y="908720"/>
            <a:ext cx="1152128" cy="1368152"/>
          </a:xfrm>
          <a:prstGeom prst="rect">
            <a:avLst/>
          </a:prstGeom>
          <a:noFill/>
        </p:spPr>
      </p:pic>
      <p:pic>
        <p:nvPicPr>
          <p:cNvPr id="9" name="Picture 11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650" r="5113" b="77845"/>
          <a:stretch>
            <a:fillRect/>
          </a:stretch>
        </p:blipFill>
        <p:spPr bwMode="auto">
          <a:xfrm>
            <a:off x="6660232" y="2348880"/>
            <a:ext cx="936104" cy="143234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181  0.25 0.16632  L 0.25 0.33264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2" descr="C:\Users\USER\Downloads\1408012534_20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16" t="10101" r="10659" b="11150"/>
          <a:stretch>
            <a:fillRect/>
          </a:stretch>
        </p:blipFill>
        <p:spPr bwMode="auto">
          <a:xfrm>
            <a:off x="4860032" y="1457400"/>
            <a:ext cx="3816424" cy="5400600"/>
          </a:xfrm>
          <a:prstGeom prst="rect">
            <a:avLst/>
          </a:prstGeom>
          <a:noFill/>
        </p:spPr>
      </p:pic>
      <p:pic>
        <p:nvPicPr>
          <p:cNvPr id="3" name="Picture 7" descr="C:\Users\USER\Downloads\19-75-768x76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2987824" cy="2987824"/>
          </a:xfrm>
          <a:prstGeom prst="rect">
            <a:avLst/>
          </a:prstGeom>
          <a:noFill/>
        </p:spPr>
      </p:pic>
      <p:pic>
        <p:nvPicPr>
          <p:cNvPr id="4" name="Picture 4" descr="C:\Users\USER\Downloads\digits_100mm_SlideShow.jpg"/>
          <p:cNvPicPr>
            <a:picLocks noChangeAspect="1" noChangeArrowheads="1"/>
          </p:cNvPicPr>
          <p:nvPr/>
        </p:nvPicPr>
        <p:blipFill>
          <a:blip r:embed="rId7" cstate="print"/>
          <a:srcRect l="31504" r="32209" b="65472"/>
          <a:stretch>
            <a:fillRect/>
          </a:stretch>
        </p:blipFill>
        <p:spPr bwMode="auto">
          <a:xfrm>
            <a:off x="4211960" y="836712"/>
            <a:ext cx="864096" cy="822201"/>
          </a:xfrm>
          <a:prstGeom prst="rect">
            <a:avLst/>
          </a:prstGeom>
          <a:noFill/>
        </p:spPr>
      </p:pic>
      <p:pic>
        <p:nvPicPr>
          <p:cNvPr id="5" name="Picture 4" descr="C:\Users\USER\Downloads\digits_100mm_SlideShow.jpg"/>
          <p:cNvPicPr>
            <a:picLocks noChangeAspect="1" noChangeArrowheads="1"/>
          </p:cNvPicPr>
          <p:nvPr/>
        </p:nvPicPr>
        <p:blipFill>
          <a:blip r:embed="rId7" cstate="print"/>
          <a:srcRect l="34176" t="34176" r="32561" b="32560"/>
          <a:stretch>
            <a:fillRect/>
          </a:stretch>
        </p:blipFill>
        <p:spPr bwMode="auto">
          <a:xfrm>
            <a:off x="4139952" y="4293096"/>
            <a:ext cx="792088" cy="792088"/>
          </a:xfrm>
          <a:prstGeom prst="rect">
            <a:avLst/>
          </a:prstGeom>
          <a:noFill/>
        </p:spPr>
      </p:pic>
      <p:pic>
        <p:nvPicPr>
          <p:cNvPr id="6" name="Picture 4" descr="C:\Users\USER\Downloads\digits_100mm_SlideShow.jpg"/>
          <p:cNvPicPr>
            <a:picLocks noChangeAspect="1" noChangeArrowheads="1"/>
          </p:cNvPicPr>
          <p:nvPr/>
        </p:nvPicPr>
        <p:blipFill>
          <a:blip r:embed="rId7" cstate="print"/>
          <a:srcRect t="33824" r="66176" b="31856"/>
          <a:stretch>
            <a:fillRect/>
          </a:stretch>
        </p:blipFill>
        <p:spPr bwMode="auto">
          <a:xfrm>
            <a:off x="6444208" y="548680"/>
            <a:ext cx="805433" cy="817240"/>
          </a:xfrm>
          <a:prstGeom prst="rect">
            <a:avLst/>
          </a:prstGeom>
          <a:noFill/>
        </p:spPr>
      </p:pic>
      <p:pic>
        <p:nvPicPr>
          <p:cNvPr id="7" name="Picture 4" descr="C:\Users\USER\Downloads\digits_100mm_SlideShow.jpg"/>
          <p:cNvPicPr>
            <a:picLocks noChangeAspect="1" noChangeArrowheads="1"/>
          </p:cNvPicPr>
          <p:nvPr/>
        </p:nvPicPr>
        <p:blipFill>
          <a:blip r:embed="rId7" cstate="print"/>
          <a:srcRect l="66735" r="1617" b="66528"/>
          <a:stretch>
            <a:fillRect/>
          </a:stretch>
        </p:blipFill>
        <p:spPr bwMode="auto">
          <a:xfrm>
            <a:off x="4572000" y="2636912"/>
            <a:ext cx="753616" cy="797049"/>
          </a:xfrm>
          <a:prstGeom prst="rect">
            <a:avLst/>
          </a:prstGeom>
          <a:noFill/>
        </p:spPr>
      </p:pic>
      <p:pic>
        <p:nvPicPr>
          <p:cNvPr id="8" name="Picture 4" descr="C:\Users\USER\Downloads\digits_100mm_SlideShow.jpg"/>
          <p:cNvPicPr>
            <a:picLocks noChangeAspect="1" noChangeArrowheads="1"/>
          </p:cNvPicPr>
          <p:nvPr/>
        </p:nvPicPr>
        <p:blipFill>
          <a:blip r:embed="rId7" cstate="print"/>
          <a:srcRect r="66880" b="66880"/>
          <a:stretch>
            <a:fillRect/>
          </a:stretch>
        </p:blipFill>
        <p:spPr bwMode="auto">
          <a:xfrm>
            <a:off x="6588224" y="5805264"/>
            <a:ext cx="788665" cy="78866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331640" y="2348880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Вставь </a:t>
            </a:r>
          </a:p>
          <a:p>
            <a:pPr algn="ctr"/>
            <a:r>
              <a:rPr lang="ru-RU" dirty="0" smtClean="0"/>
              <a:t>пропущенные</a:t>
            </a:r>
          </a:p>
          <a:p>
            <a:pPr algn="ctr"/>
            <a:r>
              <a:rPr lang="ru-RU" dirty="0" smtClean="0"/>
              <a:t>цифры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048E-6 L 0.12587 4.8048E-6 C 0.18229 4.8048E-6 0.25209 0.15939 0.25209 0.28967 L 0.25209 0.579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2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64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167E-6 L 0.10937 -2.44167E-6 C 0.15833 -2.44167E-6 0.21875 0.04435 0.21875 0.08108 L 0.21875 0.1621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68214E-6 L 0.12014 -3.68214E-6 C 0.17396 -3.68214E-6 0.24027 -0.10556 0.24027 -0.19126 L 0.24027 -0.3823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2" name="Picture 2" descr="C:\Users\USER\Downloads\8UKJjbPF2W-78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484784"/>
            <a:ext cx="6660232" cy="4342471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4355976" y="0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всего героев</a:t>
            </a:r>
            <a:endParaRPr lang="ru-RU" dirty="0"/>
          </a:p>
        </p:txBody>
      </p:sp>
      <p:pic>
        <p:nvPicPr>
          <p:cNvPr id="5" name="Picture 2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62" t="2107" r="24013" b="78958"/>
          <a:stretch>
            <a:fillRect/>
          </a:stretch>
        </p:blipFill>
        <p:spPr bwMode="auto">
          <a:xfrm>
            <a:off x="7740352" y="3501008"/>
            <a:ext cx="1008112" cy="1224136"/>
          </a:xfrm>
          <a:prstGeom prst="rect">
            <a:avLst/>
          </a:prstGeom>
          <a:noFill/>
        </p:spPr>
      </p:pic>
      <p:pic>
        <p:nvPicPr>
          <p:cNvPr id="6" name="Picture 3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75" t="3221" r="44488" b="78958"/>
          <a:stretch>
            <a:fillRect/>
          </a:stretch>
        </p:blipFill>
        <p:spPr bwMode="auto">
          <a:xfrm>
            <a:off x="4860032" y="5705872"/>
            <a:ext cx="936104" cy="1152128"/>
          </a:xfrm>
          <a:prstGeom prst="rect">
            <a:avLst/>
          </a:prstGeom>
          <a:noFill/>
        </p:spPr>
      </p:pic>
      <p:pic>
        <p:nvPicPr>
          <p:cNvPr id="7" name="Picture 4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013" t="2107" r="63387" b="76731"/>
          <a:stretch>
            <a:fillRect/>
          </a:stretch>
        </p:blipFill>
        <p:spPr bwMode="auto">
          <a:xfrm>
            <a:off x="0" y="2780928"/>
            <a:ext cx="1152128" cy="1368152"/>
          </a:xfrm>
          <a:prstGeom prst="rect">
            <a:avLst/>
          </a:prstGeom>
          <a:noFill/>
        </p:spPr>
      </p:pic>
      <p:pic>
        <p:nvPicPr>
          <p:cNvPr id="8" name="Picture 7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62" t="53341" r="24801" b="28838"/>
          <a:stretch>
            <a:fillRect/>
          </a:stretch>
        </p:blipFill>
        <p:spPr bwMode="auto">
          <a:xfrm>
            <a:off x="7236296" y="5301208"/>
            <a:ext cx="936104" cy="1152128"/>
          </a:xfrm>
          <a:prstGeom prst="rect">
            <a:avLst/>
          </a:prstGeom>
          <a:noFill/>
        </p:spPr>
      </p:pic>
      <p:pic>
        <p:nvPicPr>
          <p:cNvPr id="9" name="Picture 9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0" t="53341" r="65750" b="29952"/>
          <a:stretch>
            <a:fillRect/>
          </a:stretch>
        </p:blipFill>
        <p:spPr bwMode="auto">
          <a:xfrm>
            <a:off x="2555776" y="5777880"/>
            <a:ext cx="864096" cy="1080120"/>
          </a:xfrm>
          <a:prstGeom prst="rect">
            <a:avLst/>
          </a:prstGeom>
          <a:noFill/>
        </p:spPr>
      </p:pic>
      <p:pic>
        <p:nvPicPr>
          <p:cNvPr id="10" name="Picture 10" descr="C:\Users\USER\Downloads\cifry_kartinki_ot_1_do_10_13_31175113-1024x72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13" t="52228" r="84650" b="28838"/>
          <a:stretch>
            <a:fillRect/>
          </a:stretch>
        </p:blipFill>
        <p:spPr bwMode="auto">
          <a:xfrm>
            <a:off x="323528" y="4437112"/>
            <a:ext cx="936104" cy="122413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908721"/>
            <a:ext cx="6800800" cy="180019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image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636912"/>
            <a:ext cx="4005064" cy="4005064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0" y="6065912"/>
            <a:ext cx="1115616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716016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ownloads\6f4789224173b4bf4936cf4cbeee9a30--ombre-chu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157192"/>
            <a:ext cx="1659091" cy="858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17032"/>
            <a:ext cx="1597242" cy="1401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97152"/>
            <a:ext cx="1220728" cy="1627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4824"/>
            <a:ext cx="1856933" cy="1058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1424214" cy="1424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1864028" cy="1133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1324940" cy="1324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0688"/>
            <a:ext cx="1606086" cy="893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5184"/>
            <a:ext cx="1054794" cy="1217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1224842" cy="1224842"/>
          </a:xfrm>
          <a:prstGeom prst="rect">
            <a:avLst/>
          </a:prstGeom>
        </p:spPr>
      </p:pic>
      <p:pic>
        <p:nvPicPr>
          <p:cNvPr id="16" name="Picture 2" descr="C:\Users\USER\Downloads\275184265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01" t="3801" r="20600" b="8001"/>
          <a:stretch>
            <a:fillRect/>
          </a:stretch>
        </p:blipFill>
        <p:spPr bwMode="auto">
          <a:xfrm>
            <a:off x="0" y="2780928"/>
            <a:ext cx="1968219" cy="2952328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971600" y="1124744"/>
            <a:ext cx="272180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похоже </a:t>
            </a:r>
          </a:p>
          <a:p>
            <a:pPr algn="ctr"/>
            <a:r>
              <a:rPr lang="ru-RU" dirty="0" smtClean="0"/>
              <a:t>на</a:t>
            </a:r>
          </a:p>
          <a:p>
            <a:pPr algn="ctr"/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124</Words>
  <Application>Microsoft Office PowerPoint</Application>
  <PresentationFormat>Экран (4:3)</PresentationFormat>
  <Paragraphs>38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РОССИЙСКАЯ ФЕДЕРАЦИЯ ИРКУТСКАЯ ОБЛАСТЬ Муниципальное бюджетное дошкольное образовательное учреждение «Детский сад общеразвивающего вида №93» муниципального образования города Братска  Интерактивная игра по                 формированию элементарных математических представлений для детей 5-6 лет «Математика с любимыми героями!»                         Автор: воспитатель1 категории                                               Мизерева Ирина Васильевна  Братск, 2019 </vt:lpstr>
      <vt:lpstr>Слайд 2</vt:lpstr>
      <vt:lpstr>Слайд 3</vt:lpstr>
      <vt:lpstr>Слайд 4</vt:lpstr>
      <vt:lpstr>Слайд 5</vt:lpstr>
      <vt:lpstr>Слайд 6</vt:lpstr>
      <vt:lpstr>Слайд 7</vt:lpstr>
      <vt:lpstr>Молодцы!</vt:lpstr>
      <vt:lpstr>Слайд 9</vt:lpstr>
      <vt:lpstr>Слайд 10</vt:lpstr>
      <vt:lpstr>Слайд 11</vt:lpstr>
      <vt:lpstr>Молодцы!</vt:lpstr>
      <vt:lpstr>Слайд 13</vt:lpstr>
      <vt:lpstr>Слайд 14</vt:lpstr>
      <vt:lpstr>Слайд 15</vt:lpstr>
      <vt:lpstr>Слайд 16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Интерактивная игра по                 формированию элементарных математических представлений для подготовительной к школе группы  «Фиксики, вперед!»                         Автор: воспитатель1 категории                                               Мизерева Ирина Васильевна </dc:title>
  <dc:creator>USER</dc:creator>
  <cp:lastModifiedBy>USER</cp:lastModifiedBy>
  <cp:revision>67</cp:revision>
  <dcterms:created xsi:type="dcterms:W3CDTF">2019-03-10T04:38:33Z</dcterms:created>
  <dcterms:modified xsi:type="dcterms:W3CDTF">2019-03-12T13:02:56Z</dcterms:modified>
</cp:coreProperties>
</file>